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  <p:sldId id="288" r:id="rId8"/>
    <p:sldId id="289" r:id="rId9"/>
    <p:sldId id="290" r:id="rId10"/>
    <p:sldId id="291" r:id="rId11"/>
    <p:sldId id="306" r:id="rId12"/>
    <p:sldId id="305" r:id="rId13"/>
    <p:sldId id="304" r:id="rId14"/>
    <p:sldId id="313" r:id="rId15"/>
    <p:sldId id="292" r:id="rId16"/>
    <p:sldId id="307" r:id="rId17"/>
    <p:sldId id="308" r:id="rId18"/>
    <p:sldId id="309" r:id="rId19"/>
    <p:sldId id="314" r:id="rId20"/>
    <p:sldId id="293" r:id="rId21"/>
    <p:sldId id="294" r:id="rId22"/>
    <p:sldId id="310" r:id="rId23"/>
    <p:sldId id="311" r:id="rId24"/>
    <p:sldId id="312" r:id="rId25"/>
    <p:sldId id="315" r:id="rId26"/>
    <p:sldId id="295" r:id="rId27"/>
    <p:sldId id="316" r:id="rId28"/>
    <p:sldId id="317" r:id="rId29"/>
    <p:sldId id="296" r:id="rId30"/>
    <p:sldId id="297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0744" y="1724932"/>
            <a:ext cx="3899652" cy="1980451"/>
          </a:xfrm>
        </p:spPr>
        <p:txBody>
          <a:bodyPr anchor="b">
            <a:normAutofit/>
          </a:bodyPr>
          <a:lstStyle/>
          <a:p>
            <a:r>
              <a:rPr lang="ro-RO" sz="4400" dirty="0">
                <a:solidFill>
                  <a:schemeClr val="tx1"/>
                </a:solidFill>
              </a:rPr>
              <a:t>Longest Common Subsequence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463757"/>
            <a:ext cx="3205640" cy="143101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o-RO" sz="1600" dirty="0"/>
              <a:t>teia vava, 342C1</a:t>
            </a: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Andrei </a:t>
            </a:r>
            <a:r>
              <a:rPr lang="en-GB" sz="1600" dirty="0" err="1"/>
              <a:t>mirciu</a:t>
            </a:r>
            <a:r>
              <a:rPr lang="en-GB" sz="1600" dirty="0"/>
              <a:t>, 342c5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Ovidiu </a:t>
            </a:r>
            <a:r>
              <a:rPr lang="en-US" sz="1600" dirty="0" err="1"/>
              <a:t>finta</a:t>
            </a:r>
            <a:r>
              <a:rPr lang="en-US" sz="1600" dirty="0"/>
              <a:t>, 342c5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35AC7EF-9162-42D7-9028-905708BC5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348" y="905933"/>
            <a:ext cx="10029307" cy="5039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93E1B-4B77-416C-AC87-C97473E2081A}"/>
              </a:ext>
            </a:extLst>
          </p:cNvPr>
          <p:cNvSpPr txBox="1"/>
          <p:nvPr/>
        </p:nvSpPr>
        <p:spPr>
          <a:xfrm>
            <a:off x="4249445" y="504597"/>
            <a:ext cx="3693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OpenMP KCachegrind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647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D1C08-166D-4CF7-B022-CC37B2C3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OpenMP Speedup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BCAB08C-B8B7-4FCD-BB06-5BFB6929D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116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B1952-788B-4A7B-BCBF-489E02685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2" r="1" b="603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41" name="Rectangle 34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36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C2C84-8843-4476-B482-F31D42D61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9885" y="138217"/>
            <a:ext cx="3504640" cy="54559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o-RO" sz="2000">
                <a:solidFill>
                  <a:srgbClr val="FFFFFF"/>
                </a:solidFill>
              </a:rPr>
              <a:t>2. PThreads</a:t>
            </a:r>
          </a:p>
          <a:p>
            <a:pPr>
              <a:lnSpc>
                <a:spcPct val="100000"/>
              </a:lnSpc>
            </a:pPr>
            <a:r>
              <a:rPr lang="ro-RO" sz="2000">
                <a:solidFill>
                  <a:srgbClr val="FFFFFF"/>
                </a:solidFill>
              </a:rPr>
              <a:t>Î</a:t>
            </a:r>
            <a:r>
              <a:rPr lang="en-US" sz="2000">
                <a:solidFill>
                  <a:srgbClr val="FFFFFF"/>
                </a:solidFill>
              </a:rPr>
              <a:t>n func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ia de construc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ie sunt ini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ializate </a:t>
            </a:r>
            <a:r>
              <a:rPr lang="ro-RO" sz="2000">
                <a:solidFill>
                  <a:srgbClr val="FFFFFF"/>
                </a:solidFill>
              </a:rPr>
              <a:t>ș</a:t>
            </a:r>
            <a:r>
              <a:rPr lang="en-US" sz="2000">
                <a:solidFill>
                  <a:srgbClr val="FFFFFF"/>
                </a:solidFill>
              </a:rPr>
              <a:t>i create NUMTHREADS threaduri, dup</a:t>
            </a:r>
            <a:r>
              <a:rPr lang="ro-RO" sz="2000">
                <a:solidFill>
                  <a:srgbClr val="FFFFFF"/>
                </a:solidFill>
              </a:rPr>
              <a:t>ă</a:t>
            </a:r>
            <a:r>
              <a:rPr lang="en-US" sz="2000">
                <a:solidFill>
                  <a:srgbClr val="FFFFFF"/>
                </a:solidFill>
              </a:rPr>
              <a:t> care sunt lansate </a:t>
            </a:r>
            <a:r>
              <a:rPr lang="ro-RO" sz="2000">
                <a:solidFill>
                  <a:srgbClr val="FFFFFF"/>
                </a:solidFill>
              </a:rPr>
              <a:t>î</a:t>
            </a:r>
            <a:r>
              <a:rPr lang="en-US" sz="2000">
                <a:solidFill>
                  <a:srgbClr val="FFFFFF"/>
                </a:solidFill>
              </a:rPr>
              <a:t>n execu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ie, folosindu-se de o func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ie nou creat</a:t>
            </a:r>
            <a:r>
              <a:rPr lang="ro-RO" sz="2000">
                <a:solidFill>
                  <a:srgbClr val="FFFFFF"/>
                </a:solidFill>
              </a:rPr>
              <a:t>ă</a:t>
            </a:r>
            <a:r>
              <a:rPr lang="en-US" sz="2000">
                <a:solidFill>
                  <a:srgbClr val="FFFFFF"/>
                </a:solidFill>
              </a:rPr>
              <a:t>, thread_func. Aceasta este responsabil</a:t>
            </a:r>
            <a:r>
              <a:rPr lang="ro-RO" sz="2000">
                <a:solidFill>
                  <a:srgbClr val="FFFFFF"/>
                </a:solidFill>
              </a:rPr>
              <a:t>ă</a:t>
            </a:r>
            <a:r>
              <a:rPr lang="en-US" sz="2000">
                <a:solidFill>
                  <a:srgbClr val="FFFFFF"/>
                </a:solidFill>
              </a:rPr>
              <a:t> de calcularea elementelor de pe diagonala matricii dp, intervalul de procesare fiind </a:t>
            </a:r>
            <a:r>
              <a:rPr lang="ro-RO" sz="2000">
                <a:solidFill>
                  <a:srgbClr val="FFFFFF"/>
                </a:solidFill>
              </a:rPr>
              <a:t>î</a:t>
            </a:r>
            <a:r>
              <a:rPr lang="en-US" sz="2000">
                <a:solidFill>
                  <a:srgbClr val="FFFFFF"/>
                </a:solidFill>
              </a:rPr>
              <a:t>mp</a:t>
            </a:r>
            <a:r>
              <a:rPr lang="ro-RO" sz="2000">
                <a:solidFill>
                  <a:srgbClr val="FFFFFF"/>
                </a:solidFill>
              </a:rPr>
              <a:t>ă</a:t>
            </a:r>
            <a:r>
              <a:rPr lang="en-US" sz="2000">
                <a:solidFill>
                  <a:srgbClr val="FFFFFF"/>
                </a:solidFill>
              </a:rPr>
              <a:t>r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it </a:t>
            </a:r>
            <a:r>
              <a:rPr lang="ro-RO" sz="2000">
                <a:solidFill>
                  <a:srgbClr val="FFFFFF"/>
                </a:solidFill>
              </a:rPr>
              <a:t>î</a:t>
            </a:r>
            <a:r>
              <a:rPr lang="en-US" sz="2000">
                <a:solidFill>
                  <a:srgbClr val="FFFFFF"/>
                </a:solidFill>
              </a:rPr>
              <a:t>ntre toate firele de execu</a:t>
            </a:r>
            <a:r>
              <a:rPr lang="ro-RO" sz="2000">
                <a:solidFill>
                  <a:srgbClr val="FFFFFF"/>
                </a:solidFill>
              </a:rPr>
              <a:t>ț</a:t>
            </a:r>
            <a:r>
              <a:rPr lang="en-US" sz="2000">
                <a:solidFill>
                  <a:srgbClr val="FFFFFF"/>
                </a:solidFill>
              </a:rPr>
              <a:t>ie, astfel </a:t>
            </a:r>
            <a:r>
              <a:rPr lang="ro-RO" sz="2000">
                <a:solidFill>
                  <a:srgbClr val="FFFFFF"/>
                </a:solidFill>
              </a:rPr>
              <a:t>î</a:t>
            </a:r>
            <a:r>
              <a:rPr lang="en-US" sz="2000">
                <a:solidFill>
                  <a:srgbClr val="FFFFFF"/>
                </a:solidFill>
              </a:rPr>
              <a:t>nc</a:t>
            </a:r>
            <a:r>
              <a:rPr lang="ro-RO" sz="2000">
                <a:solidFill>
                  <a:srgbClr val="FFFFFF"/>
                </a:solidFill>
              </a:rPr>
              <a:t>â</a:t>
            </a:r>
            <a:r>
              <a:rPr lang="en-US" sz="2000">
                <a:solidFill>
                  <a:srgbClr val="FFFFFF"/>
                </a:solidFill>
              </a:rPr>
              <a:t>t fiecare thread s</a:t>
            </a:r>
            <a:r>
              <a:rPr lang="ro-RO" sz="2000">
                <a:solidFill>
                  <a:srgbClr val="FFFFFF"/>
                </a:solidFill>
              </a:rPr>
              <a:t>ă</a:t>
            </a:r>
            <a:r>
              <a:rPr lang="en-US" sz="2000">
                <a:solidFill>
                  <a:srgbClr val="FFFFFF"/>
                </a:solidFill>
              </a:rPr>
              <a:t> se ocupe de calcule separate, independent. Pentru a asigura sincronizarea tuturor thread-urilor, sunt folosite bariere.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371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F7563E-AD8F-4FC5-87EB-03F63CDDD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B407E-0ED7-4CEF-87D1-E98384C6F30F}"/>
              </a:ext>
            </a:extLst>
          </p:cNvPr>
          <p:cNvSpPr txBox="1"/>
          <p:nvPr/>
        </p:nvSpPr>
        <p:spPr>
          <a:xfrm>
            <a:off x="3675822" y="39975"/>
            <a:ext cx="48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PThreads Solaris Studio -&gt; Call-Tree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395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3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A5205AE3-DD1B-430C-8AEA-BBF80B06E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424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6C7C-519D-4E50-94E6-1E2BC4AB9473}"/>
              </a:ext>
            </a:extLst>
          </p:cNvPr>
          <p:cNvSpPr txBox="1"/>
          <p:nvPr/>
        </p:nvSpPr>
        <p:spPr>
          <a:xfrm>
            <a:off x="5015352" y="39975"/>
            <a:ext cx="216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PThreads Perf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025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A8AA053-283C-49DE-B6C3-CDBD8CAF1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9" r="2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CB93D-1861-4E1C-B3A3-1A908C786D8F}"/>
              </a:ext>
            </a:extLst>
          </p:cNvPr>
          <p:cNvSpPr txBox="1"/>
          <p:nvPr/>
        </p:nvSpPr>
        <p:spPr>
          <a:xfrm>
            <a:off x="4498518" y="68520"/>
            <a:ext cx="319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PThreads KCachegrind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57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80401-1093-4EB4-8C88-9F660907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PThreads Speedup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034883A-E8A0-4B0C-B124-3C7CFFB6B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998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1609B-9DA0-4BB3-B8DC-5909A309C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3. MPI</a:t>
            </a:r>
          </a:p>
          <a:p>
            <a:r>
              <a:rPr lang="en-US" dirty="0" err="1"/>
              <a:t>Procesul</a:t>
            </a:r>
            <a:r>
              <a:rPr lang="en-US" dirty="0"/>
              <a:t> MASTER, </a:t>
            </a:r>
            <a:r>
              <a:rPr lang="en-US" dirty="0" err="1"/>
              <a:t>mai</a:t>
            </a:r>
            <a:r>
              <a:rPr lang="en-US" dirty="0"/>
              <a:t> exact 0,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responsabil</a:t>
            </a:r>
            <a:r>
              <a:rPr lang="en-US" dirty="0"/>
              <a:t> de </a:t>
            </a:r>
            <a:r>
              <a:rPr lang="en-US" dirty="0" err="1"/>
              <a:t>deschiderea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citirea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din fi</a:t>
            </a:r>
            <a:r>
              <a:rPr lang="ro-RO" dirty="0"/>
              <a:t>ș</a:t>
            </a:r>
            <a:r>
              <a:rPr lang="en-US" dirty="0" err="1"/>
              <a:t>iere</a:t>
            </a:r>
            <a:r>
              <a:rPr lang="en-US" dirty="0"/>
              <a:t>, </a:t>
            </a:r>
            <a:r>
              <a:rPr lang="en-US" dirty="0" err="1"/>
              <a:t>urm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le </a:t>
            </a:r>
            <a:r>
              <a:rPr lang="en-US" dirty="0" err="1"/>
              <a:t>partajeze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celorlalte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 se </a:t>
            </a:r>
            <a:r>
              <a:rPr lang="en-US" dirty="0" err="1"/>
              <a:t>realizeaz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apeluri</a:t>
            </a:r>
            <a:r>
              <a:rPr lang="en-US" dirty="0"/>
              <a:t> de tip broadcast, </a:t>
            </a:r>
            <a:r>
              <a:rPr lang="en-US" dirty="0" err="1"/>
              <a:t>responsabile</a:t>
            </a:r>
            <a:r>
              <a:rPr lang="en-US" dirty="0"/>
              <a:t> cu </a:t>
            </a:r>
            <a:r>
              <a:rPr lang="en-US" dirty="0" err="1"/>
              <a:t>transmiterea</a:t>
            </a:r>
            <a:r>
              <a:rPr lang="en-US" dirty="0"/>
              <a:t> </a:t>
            </a:r>
            <a:r>
              <a:rPr lang="en-US" dirty="0" err="1"/>
              <a:t>detaliilor</a:t>
            </a:r>
            <a:r>
              <a:rPr lang="en-US" dirty="0"/>
              <a:t> </a:t>
            </a:r>
            <a:r>
              <a:rPr lang="en-US" dirty="0" err="1"/>
              <a:t>privitoare</a:t>
            </a:r>
            <a:r>
              <a:rPr lang="en-US" dirty="0"/>
              <a:t> la </a:t>
            </a:r>
            <a:r>
              <a:rPr lang="en-US" dirty="0" err="1"/>
              <a:t>lungimea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dou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/>
              <a:t>ț</a:t>
            </a:r>
            <a:r>
              <a:rPr lang="en-US" dirty="0"/>
              <a:t>e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</a:t>
            </a:r>
            <a:r>
              <a:rPr lang="en-US" dirty="0" err="1"/>
              <a:t>aferente</a:t>
            </a:r>
            <a:r>
              <a:rPr lang="en-US" dirty="0"/>
              <a:t> </a:t>
            </a:r>
            <a:r>
              <a:rPr lang="en-US" dirty="0" err="1"/>
              <a:t>celei</a:t>
            </a:r>
            <a:r>
              <a:rPr lang="en-US" dirty="0"/>
              <a:t> de-a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/>
              <a:t>ț</a:t>
            </a:r>
            <a:r>
              <a:rPr lang="en-US" dirty="0"/>
              <a:t>e. </a:t>
            </a:r>
            <a:r>
              <a:rPr lang="en-US" dirty="0" err="1"/>
              <a:t>Totodat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realizat</a:t>
            </a:r>
            <a:r>
              <a:rPr lang="en-US" dirty="0"/>
              <a:t> un </a:t>
            </a:r>
            <a:r>
              <a:rPr lang="en-US" dirty="0" err="1"/>
              <a:t>apel</a:t>
            </a:r>
            <a:r>
              <a:rPr lang="en-US" dirty="0"/>
              <a:t> de tip scatter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mp</a:t>
            </a:r>
            <a:r>
              <a:rPr lang="ro-RO" dirty="0"/>
              <a:t>ă</a:t>
            </a:r>
            <a:r>
              <a:rPr lang="en-US" dirty="0"/>
              <a:t>r</a:t>
            </a:r>
            <a:r>
              <a:rPr lang="ro-RO" dirty="0"/>
              <a:t>ț</a:t>
            </a:r>
            <a:r>
              <a:rPr lang="en-US" dirty="0" err="1"/>
              <a:t>irea</a:t>
            </a:r>
            <a:r>
              <a:rPr lang="en-US" dirty="0"/>
              <a:t> </a:t>
            </a:r>
            <a:r>
              <a:rPr lang="en-US" dirty="0" err="1"/>
              <a:t>elementelor</a:t>
            </a:r>
            <a:r>
              <a:rPr lang="en-US" dirty="0"/>
              <a:t>,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primind</a:t>
            </a:r>
            <a:r>
              <a:rPr lang="en-US" dirty="0"/>
              <a:t> un num</a:t>
            </a:r>
            <a:r>
              <a:rPr lang="ro-RO" dirty="0"/>
              <a:t>ă</a:t>
            </a:r>
            <a:r>
              <a:rPr lang="en-US" dirty="0"/>
              <a:t>r egal de </a:t>
            </a:r>
            <a:r>
              <a:rPr lang="en-US" dirty="0" err="1"/>
              <a:t>elemente</a:t>
            </a:r>
            <a:r>
              <a:rPr lang="en-US" dirty="0"/>
              <a:t>.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continuare</a:t>
            </a:r>
            <a:r>
              <a:rPr lang="en-US" dirty="0"/>
              <a:t>,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de </a:t>
            </a:r>
            <a:r>
              <a:rPr lang="en-US" dirty="0" err="1"/>
              <a:t>construc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calculeaz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asemenea</a:t>
            </a:r>
            <a:r>
              <a:rPr lang="en-US" dirty="0"/>
              <a:t> </a:t>
            </a:r>
            <a:r>
              <a:rPr lang="en-US" dirty="0" err="1"/>
              <a:t>variantelor</a:t>
            </a:r>
            <a:r>
              <a:rPr lang="en-US" dirty="0"/>
              <a:t> </a:t>
            </a:r>
            <a:r>
              <a:rPr lang="en-US" dirty="0" err="1"/>
              <a:t>anterioare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> de pe </a:t>
            </a:r>
            <a:r>
              <a:rPr lang="en-US" dirty="0" err="1"/>
              <a:t>diagonalele</a:t>
            </a:r>
            <a:r>
              <a:rPr lang="en-US" dirty="0"/>
              <a:t> </a:t>
            </a:r>
            <a:r>
              <a:rPr lang="en-US" dirty="0" err="1"/>
              <a:t>matricii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, </a:t>
            </a:r>
            <a:r>
              <a:rPr lang="en-US" dirty="0" err="1"/>
              <a:t>verific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</a:t>
            </a:r>
            <a:r>
              <a:rPr lang="en-US" dirty="0" err="1"/>
              <a:t>dac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(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care se prime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[0][k-1] de la </a:t>
            </a:r>
            <a:r>
              <a:rPr lang="en-US" dirty="0" err="1"/>
              <a:t>procesul</a:t>
            </a:r>
            <a:r>
              <a:rPr lang="en-US" dirty="0"/>
              <a:t> anterior)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dac</a:t>
            </a:r>
            <a:r>
              <a:rPr lang="ro-RO" dirty="0"/>
              <a:t>ă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ultimul</a:t>
            </a:r>
            <a:r>
              <a:rPr lang="en-US" dirty="0"/>
              <a:t> (</a:t>
            </a:r>
            <a:r>
              <a:rPr lang="en-US" dirty="0" err="1"/>
              <a:t>caz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care se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[m][j] la </a:t>
            </a:r>
            <a:r>
              <a:rPr lang="en-US" dirty="0" err="1"/>
              <a:t>procesul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/>
              <a:t>tor). </a:t>
            </a:r>
            <a:r>
              <a:rPr lang="ro-RO" dirty="0"/>
              <a:t>Î</a:t>
            </a:r>
            <a:r>
              <a:rPr lang="en-US" dirty="0"/>
              <a:t>n final, </a:t>
            </a:r>
            <a:r>
              <a:rPr lang="en-US" dirty="0" err="1"/>
              <a:t>procesul</a:t>
            </a:r>
            <a:r>
              <a:rPr lang="en-US" dirty="0"/>
              <a:t> MASTER se </a:t>
            </a:r>
            <a:r>
              <a:rPr lang="en-US" dirty="0" err="1"/>
              <a:t>ocup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primirea</a:t>
            </a:r>
            <a:r>
              <a:rPr lang="en-US" dirty="0"/>
              <a:t> de la </a:t>
            </a:r>
            <a:r>
              <a:rPr lang="en-US" dirty="0" err="1"/>
              <a:t>ultimul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a </a:t>
            </a:r>
            <a:r>
              <a:rPr lang="en-US" dirty="0" err="1"/>
              <a:t>lungimii</a:t>
            </a:r>
            <a:r>
              <a:rPr lang="en-US" dirty="0"/>
              <a:t> </a:t>
            </a:r>
            <a:r>
              <a:rPr lang="en-US" dirty="0" err="1"/>
              <a:t>subsecven</a:t>
            </a:r>
            <a:r>
              <a:rPr lang="ro-RO" dirty="0"/>
              <a:t>ț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comune</a:t>
            </a:r>
            <a:r>
              <a:rPr lang="en-US" dirty="0"/>
              <a:t>, </a:t>
            </a:r>
            <a:r>
              <a:rPr lang="en-US" dirty="0" err="1"/>
              <a:t>urm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fie </a:t>
            </a:r>
            <a:r>
              <a:rPr lang="en-US" dirty="0" err="1"/>
              <a:t>scris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fi</a:t>
            </a:r>
            <a:r>
              <a:rPr lang="ro-RO" dirty="0"/>
              <a:t>ș</a:t>
            </a:r>
            <a:r>
              <a:rPr lang="en-US" dirty="0" err="1"/>
              <a:t>ierul</a:t>
            </a:r>
            <a:r>
              <a:rPr lang="en-US" dirty="0"/>
              <a:t> de </a:t>
            </a:r>
            <a:r>
              <a:rPr lang="en-US" dirty="0" err="1"/>
              <a:t>ie</a:t>
            </a:r>
            <a:r>
              <a:rPr lang="ro-RO" dirty="0"/>
              <a:t>ș</a:t>
            </a:r>
            <a:r>
              <a:rPr lang="en-US" dirty="0"/>
              <a:t>ire.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mai</a:t>
            </a:r>
            <a:r>
              <a:rPr lang="en-US" dirty="0"/>
              <a:t> bun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elementelor</a:t>
            </a:r>
            <a:r>
              <a:rPr lang="en-US" dirty="0"/>
              <a:t>, am </a:t>
            </a:r>
            <a:r>
              <a:rPr lang="en-US" dirty="0" err="1"/>
              <a:t>realizat</a:t>
            </a:r>
            <a:r>
              <a:rPr lang="en-US" dirty="0"/>
              <a:t> o </a:t>
            </a:r>
            <a:r>
              <a:rPr lang="en-US" dirty="0" err="1"/>
              <a:t>structur</a:t>
            </a:r>
            <a:r>
              <a:rPr lang="ro-RO" dirty="0"/>
              <a:t>ă</a:t>
            </a:r>
            <a:r>
              <a:rPr lang="en-US" dirty="0"/>
              <a:t> auxiliar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con</a:t>
            </a:r>
            <a:r>
              <a:rPr lang="ro-RO" dirty="0"/>
              <a:t>ț</a:t>
            </a:r>
            <a:r>
              <a:rPr lang="en-US" dirty="0" err="1"/>
              <a:t>ine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ro-RO" dirty="0"/>
              <a:t>ț</a:t>
            </a:r>
            <a:r>
              <a:rPr lang="en-US" dirty="0"/>
              <a:t>ii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irurile</a:t>
            </a:r>
            <a:r>
              <a:rPr lang="en-US" dirty="0"/>
              <a:t> a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b, </a:t>
            </a:r>
            <a:r>
              <a:rPr lang="en-US" dirty="0" err="1"/>
              <a:t>respectiv</a:t>
            </a:r>
            <a:r>
              <a:rPr lang="en-US" dirty="0"/>
              <a:t> </a:t>
            </a:r>
            <a:r>
              <a:rPr lang="en-US" dirty="0" err="1"/>
              <a:t>matricea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74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F0190-D0C6-47C7-9694-8E9CC997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89" y="290485"/>
            <a:ext cx="10099693" cy="61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7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66BD8C-4D72-4E4A-B078-7929B75DD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017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BBDAC-B411-4C30-A66C-9C7908A276A7}"/>
              </a:ext>
            </a:extLst>
          </p:cNvPr>
          <p:cNvSpPr txBox="1"/>
          <p:nvPr/>
        </p:nvSpPr>
        <p:spPr>
          <a:xfrm>
            <a:off x="4037772" y="31872"/>
            <a:ext cx="411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MPI Solaris Studio -&gt; Overview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56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ro-RO" sz="3600" dirty="0">
                <a:solidFill>
                  <a:schemeClr val="bg1"/>
                </a:solidFill>
              </a:rPr>
              <a:t>Descrierea problemei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6EC60-40C8-4841-A8A8-79730B68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606" y="978695"/>
            <a:ext cx="6305074" cy="4890398"/>
          </a:xfrm>
        </p:spPr>
        <p:txBody>
          <a:bodyPr/>
          <a:lstStyle/>
          <a:p>
            <a:r>
              <a:rPr lang="en-US" dirty="0"/>
              <a:t>Fie v un vector cu N </a:t>
            </a:r>
            <a:r>
              <a:rPr lang="en-US" dirty="0" err="1"/>
              <a:t>elemente</a:t>
            </a:r>
            <a:r>
              <a:rPr lang="en-US" dirty="0"/>
              <a:t>. Se </a:t>
            </a:r>
            <a:r>
              <a:rPr lang="en-US" dirty="0" err="1"/>
              <a:t>nume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sub</a:t>
            </a:r>
            <a:r>
              <a:rPr lang="ro-RO" dirty="0"/>
              <a:t>ș</a:t>
            </a:r>
            <a:r>
              <a:rPr lang="en-US" dirty="0" err="1"/>
              <a:t>ir</a:t>
            </a:r>
            <a:r>
              <a:rPr lang="en-US" dirty="0"/>
              <a:t> de </a:t>
            </a:r>
            <a:r>
              <a:rPr lang="en-US" dirty="0" err="1"/>
              <a:t>lungime</a:t>
            </a:r>
            <a:r>
              <a:rPr lang="en-US" dirty="0"/>
              <a:t> K al </a:t>
            </a:r>
            <a:r>
              <a:rPr lang="en-US" dirty="0" err="1"/>
              <a:t>vectorului</a:t>
            </a:r>
            <a:r>
              <a:rPr lang="en-US" dirty="0"/>
              <a:t> v un </a:t>
            </a:r>
            <a:r>
              <a:rPr lang="en-US" dirty="0" err="1"/>
              <a:t>nou</a:t>
            </a:r>
            <a:r>
              <a:rPr lang="en-US" dirty="0"/>
              <a:t> vector:</a:t>
            </a:r>
          </a:p>
          <a:p>
            <a:r>
              <a:rPr lang="en-US" dirty="0"/>
              <a:t>v' = (vi</a:t>
            </a:r>
            <a:r>
              <a:rPr lang="en-US" sz="1200" dirty="0"/>
              <a:t>1</a:t>
            </a:r>
            <a:r>
              <a:rPr lang="en-US" dirty="0"/>
              <a:t>, vi</a:t>
            </a:r>
            <a:r>
              <a:rPr lang="ro-RO" sz="1200" dirty="0"/>
              <a:t>2</a:t>
            </a:r>
            <a:r>
              <a:rPr lang="en-US" dirty="0"/>
              <a:t>, ... vi</a:t>
            </a:r>
            <a:r>
              <a:rPr lang="ro-RO" sz="1200" dirty="0"/>
              <a:t>k</a:t>
            </a:r>
            <a:r>
              <a:rPr lang="en-US" dirty="0"/>
              <a:t>), cu </a:t>
            </a:r>
            <a:r>
              <a:rPr lang="en-US" dirty="0" err="1"/>
              <a:t>proprietatea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 i</a:t>
            </a:r>
            <a:r>
              <a:rPr lang="en-US" sz="1200" dirty="0"/>
              <a:t>1</a:t>
            </a:r>
            <a:r>
              <a:rPr lang="en-US" dirty="0"/>
              <a:t> &lt; </a:t>
            </a:r>
            <a:r>
              <a:rPr lang="en-US" dirty="0" err="1"/>
              <a:t>i</a:t>
            </a:r>
            <a:r>
              <a:rPr lang="ro-RO" sz="1200" dirty="0"/>
              <a:t>2</a:t>
            </a:r>
            <a:r>
              <a:rPr lang="en-US" dirty="0"/>
              <a:t> &lt; ... &lt; </a:t>
            </a:r>
            <a:r>
              <a:rPr lang="en-US" dirty="0" err="1"/>
              <a:t>i</a:t>
            </a:r>
            <a:r>
              <a:rPr lang="ro-RO" sz="1200" dirty="0"/>
              <a:t>k</a:t>
            </a:r>
            <a:r>
              <a:rPr lang="en-US" dirty="0"/>
              <a:t>.</a:t>
            </a:r>
          </a:p>
          <a:p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vectorul</a:t>
            </a:r>
            <a:r>
              <a:rPr lang="en-US" dirty="0"/>
              <a:t> v = (5 7 8 9 1 6) con</a:t>
            </a:r>
            <a:r>
              <a:rPr lang="ro-RO" dirty="0"/>
              <a:t>ț</a:t>
            </a:r>
            <a:r>
              <a:rPr lang="en-US" dirty="0" err="1"/>
              <a:t>ine</a:t>
            </a:r>
            <a:r>
              <a:rPr lang="en-US" dirty="0"/>
              <a:t> ca sub</a:t>
            </a:r>
            <a:r>
              <a:rPr lang="ro-RO" dirty="0"/>
              <a:t>ș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irurile</a:t>
            </a:r>
            <a:r>
              <a:rPr lang="en-US" dirty="0"/>
              <a:t> (5 8 6) </a:t>
            </a:r>
            <a:r>
              <a:rPr lang="en-US" dirty="0" err="1"/>
              <a:t>sau</a:t>
            </a:r>
            <a:r>
              <a:rPr lang="ro-RO" dirty="0"/>
              <a:t> </a:t>
            </a:r>
            <a:r>
              <a:rPr lang="en-US" dirty="0"/>
              <a:t>(7 8 1), </a:t>
            </a:r>
            <a:r>
              <a:rPr lang="en-US" dirty="0" err="1"/>
              <a:t>dar</a:t>
            </a:r>
            <a:r>
              <a:rPr lang="en-US" dirty="0"/>
              <a:t> nu con</a:t>
            </a:r>
            <a:r>
              <a:rPr lang="ro-RO" dirty="0"/>
              <a:t>ț</a:t>
            </a:r>
            <a:r>
              <a:rPr lang="en-US" dirty="0" err="1"/>
              <a:t>ine</a:t>
            </a:r>
            <a:r>
              <a:rPr lang="en-US" dirty="0"/>
              <a:t> sub</a:t>
            </a:r>
            <a:r>
              <a:rPr lang="ro-RO" dirty="0"/>
              <a:t>ș</a:t>
            </a:r>
            <a:r>
              <a:rPr lang="en-US" dirty="0" err="1"/>
              <a:t>irul</a:t>
            </a:r>
            <a:r>
              <a:rPr lang="en-US" dirty="0"/>
              <a:t> (1 5).</a:t>
            </a:r>
          </a:p>
          <a:p>
            <a:r>
              <a:rPr lang="en-US" dirty="0"/>
              <a:t>Se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vectori</a:t>
            </a:r>
            <a:r>
              <a:rPr lang="en-US" dirty="0"/>
              <a:t> A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B</a:t>
            </a:r>
            <a:r>
              <a:rPr lang="ro-RO" dirty="0"/>
              <a:t>,</a:t>
            </a:r>
            <a:r>
              <a:rPr lang="en-US" dirty="0"/>
              <a:t> cu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 </a:t>
            </a:r>
            <a:r>
              <a:rPr lang="en-US" dirty="0" err="1"/>
              <a:t>naturale</a:t>
            </a:r>
            <a:r>
              <a:rPr lang="en-US" dirty="0"/>
              <a:t> </a:t>
            </a:r>
            <a:r>
              <a:rPr lang="en-US" dirty="0" err="1"/>
              <a:t>nenule</a:t>
            </a:r>
            <a:r>
              <a:rPr lang="en-US" dirty="0"/>
              <a:t>.</a:t>
            </a:r>
          </a:p>
          <a:p>
            <a:r>
              <a:rPr lang="en-US" dirty="0"/>
              <a:t>S</a:t>
            </a:r>
            <a:r>
              <a:rPr lang="ro-RO" dirty="0"/>
              <a:t>ă</a:t>
            </a:r>
            <a:r>
              <a:rPr lang="en-US" dirty="0"/>
              <a:t> se determine </a:t>
            </a:r>
            <a:r>
              <a:rPr lang="en-US" dirty="0" err="1"/>
              <a:t>lungimea</a:t>
            </a:r>
            <a:r>
              <a:rPr lang="en-US" dirty="0"/>
              <a:t> sub</a:t>
            </a:r>
            <a:r>
              <a:rPr lang="ro-RO" dirty="0"/>
              <a:t>ș</a:t>
            </a:r>
            <a:r>
              <a:rPr lang="en-US" dirty="0" err="1"/>
              <a:t>irului</a:t>
            </a:r>
            <a:r>
              <a:rPr lang="en-US" dirty="0"/>
              <a:t> de </a:t>
            </a:r>
            <a:r>
              <a:rPr lang="en-US" dirty="0" err="1"/>
              <a:t>lungime</a:t>
            </a:r>
            <a:r>
              <a:rPr lang="en-US" dirty="0"/>
              <a:t> maxim</a:t>
            </a:r>
            <a:r>
              <a:rPr lang="ro-RO" dirty="0"/>
              <a:t>ă</a:t>
            </a:r>
            <a:r>
              <a:rPr lang="en-US" dirty="0"/>
              <a:t> care </a:t>
            </a:r>
            <a:r>
              <a:rPr lang="en-US" dirty="0" err="1"/>
              <a:t>apare</a:t>
            </a:r>
            <a:r>
              <a:rPr lang="en-US" dirty="0"/>
              <a:t> at</a:t>
            </a:r>
            <a:r>
              <a:rPr lang="ro-RO" dirty="0"/>
              <a:t>â</a:t>
            </a:r>
            <a:r>
              <a:rPr lang="en-US" dirty="0"/>
              <a:t>t </a:t>
            </a:r>
            <a:r>
              <a:rPr lang="ro-RO" dirty="0"/>
              <a:t>î</a:t>
            </a:r>
            <a:r>
              <a:rPr lang="en-US" dirty="0"/>
              <a:t>n A,</a:t>
            </a:r>
            <a:r>
              <a:rPr lang="ro-RO" dirty="0"/>
              <a:t> </a:t>
            </a:r>
            <a:r>
              <a:rPr lang="en-US" dirty="0"/>
              <a:t>c</a:t>
            </a:r>
            <a:r>
              <a:rPr lang="ro-RO" dirty="0"/>
              <a:t>â</a:t>
            </a:r>
            <a:r>
              <a:rPr lang="en-US" dirty="0"/>
              <a:t>t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F49471-4F70-4F79-B097-3F17ADCE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6" r="1" b="1981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894E7-2EF3-4663-8183-16086E74ED42}"/>
              </a:ext>
            </a:extLst>
          </p:cNvPr>
          <p:cNvSpPr txBox="1"/>
          <p:nvPr/>
        </p:nvSpPr>
        <p:spPr>
          <a:xfrm>
            <a:off x="3973167" y="39975"/>
            <a:ext cx="424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MPI Solaris Studio -&gt; Functions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477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6B15A-6A5C-4A53-8882-C202B9CE4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017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F3681-B48F-43A1-AB70-312FA11AC17E}"/>
              </a:ext>
            </a:extLst>
          </p:cNvPr>
          <p:cNvSpPr txBox="1"/>
          <p:nvPr/>
        </p:nvSpPr>
        <p:spPr>
          <a:xfrm>
            <a:off x="4097406" y="39975"/>
            <a:ext cx="3997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MPI Solaris Studio -&gt; Timeline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04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3B1-DF8C-411A-AA97-F3C15FDF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MPI Speedup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B35DAC0-1923-45CB-A03C-71577EAEB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387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8D1F-6B0B-4C3D-96DC-D294B23B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4. </a:t>
            </a:r>
            <a:r>
              <a:rPr lang="en-US" dirty="0" err="1"/>
              <a:t>Varianta</a:t>
            </a:r>
            <a:r>
              <a:rPr lang="en-US" dirty="0"/>
              <a:t> </a:t>
            </a:r>
            <a:r>
              <a:rPr lang="en-US" dirty="0" err="1"/>
              <a:t>hibrid</a:t>
            </a:r>
            <a:r>
              <a:rPr lang="ro-RO" dirty="0"/>
              <a:t>ă</a:t>
            </a:r>
            <a:r>
              <a:rPr lang="en-US" dirty="0"/>
              <a:t> (MPI + OpenMP)</a:t>
            </a:r>
          </a:p>
          <a:p>
            <a:r>
              <a:rPr lang="en-US" dirty="0"/>
              <a:t>Se p</a:t>
            </a:r>
            <a:r>
              <a:rPr lang="ro-RO" dirty="0"/>
              <a:t>ă</a:t>
            </a:r>
            <a:r>
              <a:rPr lang="en-US" dirty="0" err="1"/>
              <a:t>streaz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aferent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variantei</a:t>
            </a:r>
            <a:r>
              <a:rPr lang="en-US" dirty="0"/>
              <a:t> MPI, ad</a:t>
            </a:r>
            <a:r>
              <a:rPr lang="ro-RO" dirty="0"/>
              <a:t>ă</a:t>
            </a:r>
            <a:r>
              <a:rPr lang="en-US" dirty="0"/>
              <a:t>ug</a:t>
            </a:r>
            <a:r>
              <a:rPr lang="ro-RO" dirty="0"/>
              <a:t>â</a:t>
            </a:r>
            <a:r>
              <a:rPr lang="en-US" dirty="0" err="1"/>
              <a:t>ndu</a:t>
            </a:r>
            <a:r>
              <a:rPr lang="en-US" dirty="0"/>
              <a:t>-se </a:t>
            </a:r>
            <a:r>
              <a:rPr lang="ro-RO" dirty="0"/>
              <a:t>î</a:t>
            </a:r>
            <a:r>
              <a:rPr lang="en-US" dirty="0"/>
              <a:t>n plus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ro-RO" dirty="0"/>
              <a:t>ă</a:t>
            </a:r>
            <a:r>
              <a:rPr lang="en-US" dirty="0"/>
              <a:t> a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de </a:t>
            </a:r>
            <a:r>
              <a:rPr lang="en-US" dirty="0" err="1"/>
              <a:t>calculare</a:t>
            </a:r>
            <a:r>
              <a:rPr lang="en-US" dirty="0"/>
              <a:t> a </a:t>
            </a:r>
            <a:r>
              <a:rPr lang="en-US" dirty="0" err="1"/>
              <a:t>elementelor</a:t>
            </a:r>
            <a:r>
              <a:rPr lang="en-US" dirty="0"/>
              <a:t> de pe </a:t>
            </a:r>
            <a:r>
              <a:rPr lang="en-US" dirty="0" err="1"/>
              <a:t>diagonala</a:t>
            </a:r>
            <a:r>
              <a:rPr lang="en-US" dirty="0"/>
              <a:t> </a:t>
            </a:r>
            <a:r>
              <a:rPr lang="en-US" dirty="0" err="1"/>
              <a:t>matricei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o politic</a:t>
            </a:r>
            <a:r>
              <a:rPr lang="ro-RO" dirty="0"/>
              <a:t>ă</a:t>
            </a:r>
            <a:r>
              <a:rPr lang="en-US" dirty="0"/>
              <a:t> de scheduling de tip static.</a:t>
            </a:r>
          </a:p>
          <a:p>
            <a:r>
              <a:rPr lang="en-US" dirty="0"/>
              <a:t>5. </a:t>
            </a:r>
            <a:r>
              <a:rPr lang="en-US" dirty="0" err="1"/>
              <a:t>Varianta</a:t>
            </a:r>
            <a:r>
              <a:rPr lang="en-US" dirty="0"/>
              <a:t> </a:t>
            </a:r>
            <a:r>
              <a:rPr lang="en-US" dirty="0" err="1"/>
              <a:t>hibrid</a:t>
            </a:r>
            <a:r>
              <a:rPr lang="ro-RO" dirty="0"/>
              <a:t>ă</a:t>
            </a:r>
            <a:r>
              <a:rPr lang="en-US" dirty="0"/>
              <a:t> (P</a:t>
            </a:r>
            <a:r>
              <a:rPr lang="ro-RO" dirty="0"/>
              <a:t>T</a:t>
            </a:r>
            <a:r>
              <a:rPr lang="en-US" dirty="0" err="1"/>
              <a:t>hreads</a:t>
            </a:r>
            <a:r>
              <a:rPr lang="en-US" dirty="0"/>
              <a:t> + OpenMP)</a:t>
            </a:r>
          </a:p>
          <a:p>
            <a:r>
              <a:rPr lang="en-US" dirty="0"/>
              <a:t>Se p</a:t>
            </a:r>
            <a:r>
              <a:rPr lang="ro-RO" dirty="0"/>
              <a:t>ă</a:t>
            </a:r>
            <a:r>
              <a:rPr lang="en-US" dirty="0" err="1"/>
              <a:t>streaz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aferent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variantei</a:t>
            </a:r>
            <a:r>
              <a:rPr lang="en-US" dirty="0"/>
              <a:t> </a:t>
            </a:r>
            <a:r>
              <a:rPr lang="en-US" dirty="0" err="1"/>
              <a:t>Pthreads</a:t>
            </a:r>
            <a:r>
              <a:rPr lang="en-US" dirty="0"/>
              <a:t>, ad</a:t>
            </a:r>
            <a:r>
              <a:rPr lang="ro-RO" dirty="0"/>
              <a:t>ă</a:t>
            </a:r>
            <a:r>
              <a:rPr lang="en-US" dirty="0"/>
              <a:t>ug</a:t>
            </a:r>
            <a:r>
              <a:rPr lang="ro-RO" dirty="0"/>
              <a:t>â</a:t>
            </a:r>
            <a:r>
              <a:rPr lang="en-US" dirty="0" err="1"/>
              <a:t>ndu</a:t>
            </a:r>
            <a:r>
              <a:rPr lang="en-US" dirty="0"/>
              <a:t>-se </a:t>
            </a:r>
            <a:r>
              <a:rPr lang="ro-RO" dirty="0"/>
              <a:t>î</a:t>
            </a:r>
            <a:r>
              <a:rPr lang="en-US" dirty="0"/>
              <a:t>n plus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ro-RO" dirty="0"/>
              <a:t>ă</a:t>
            </a:r>
            <a:r>
              <a:rPr lang="en-US" dirty="0"/>
              <a:t> a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de </a:t>
            </a:r>
            <a:r>
              <a:rPr lang="en-US" dirty="0" err="1"/>
              <a:t>calculare</a:t>
            </a:r>
            <a:r>
              <a:rPr lang="en-US" dirty="0"/>
              <a:t> a </a:t>
            </a:r>
            <a:r>
              <a:rPr lang="en-US" dirty="0" err="1"/>
              <a:t>elementelor</a:t>
            </a:r>
            <a:r>
              <a:rPr lang="en-US" dirty="0"/>
              <a:t> de pe </a:t>
            </a:r>
            <a:r>
              <a:rPr lang="en-US" dirty="0" err="1"/>
              <a:t>diagonala</a:t>
            </a:r>
            <a:r>
              <a:rPr lang="en-US" dirty="0"/>
              <a:t> </a:t>
            </a:r>
            <a:r>
              <a:rPr lang="en-US" dirty="0" err="1"/>
              <a:t>matricei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o politic</a:t>
            </a:r>
            <a:r>
              <a:rPr lang="ro-RO" dirty="0"/>
              <a:t>ă</a:t>
            </a:r>
            <a:r>
              <a:rPr lang="en-US" dirty="0"/>
              <a:t> de scheduling de tip static. </a:t>
            </a:r>
            <a:r>
              <a:rPr lang="en-US" dirty="0" err="1"/>
              <a:t>Rezolvarea</a:t>
            </a:r>
            <a:r>
              <a:rPr lang="en-US" dirty="0"/>
              <a:t> nu </a:t>
            </a:r>
            <a:r>
              <a:rPr lang="en-US" dirty="0" err="1"/>
              <a:t>scaleaz</a:t>
            </a:r>
            <a:r>
              <a:rPr lang="ro-RO" dirty="0"/>
              <a:t>ă</a:t>
            </a:r>
            <a:r>
              <a:rPr lang="en-US" dirty="0"/>
              <a:t> din </a:t>
            </a:r>
            <a:r>
              <a:rPr lang="en-US" dirty="0" err="1"/>
              <a:t>cauz</a:t>
            </a:r>
            <a:r>
              <a:rPr lang="ro-RO" dirty="0"/>
              <a:t>ă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 num</a:t>
            </a:r>
            <a:r>
              <a:rPr lang="ro-RO" dirty="0"/>
              <a:t>ă</a:t>
            </a:r>
            <a:r>
              <a:rPr lang="en-US" dirty="0" err="1"/>
              <a:t>rul</a:t>
            </a:r>
            <a:r>
              <a:rPr lang="en-US" dirty="0"/>
              <a:t> de </a:t>
            </a:r>
            <a:r>
              <a:rPr lang="en-US" dirty="0" err="1"/>
              <a:t>pthreads</a:t>
            </a:r>
            <a:r>
              <a:rPr lang="en-US" dirty="0"/>
              <a:t> </a:t>
            </a:r>
            <a:r>
              <a:rPr lang="ro-RO" dirty="0"/>
              <a:t>și</a:t>
            </a:r>
            <a:r>
              <a:rPr lang="en-US" dirty="0"/>
              <a:t> num</a:t>
            </a:r>
            <a:r>
              <a:rPr lang="ro-RO" dirty="0"/>
              <a:t>ă</a:t>
            </a:r>
            <a:r>
              <a:rPr lang="en-US" dirty="0" err="1"/>
              <a:t>rul</a:t>
            </a:r>
            <a:r>
              <a:rPr lang="en-US" dirty="0"/>
              <a:t> de </a:t>
            </a:r>
            <a:r>
              <a:rPr lang="en-US" dirty="0" err="1"/>
              <a:t>threaduri</a:t>
            </a:r>
            <a:r>
              <a:rPr lang="en-US" dirty="0"/>
              <a:t> </a:t>
            </a:r>
            <a:r>
              <a:rPr lang="ro-RO" dirty="0"/>
              <a:t>OpenMP</a:t>
            </a:r>
            <a:r>
              <a:rPr lang="en-US" dirty="0"/>
              <a:t> dep</a:t>
            </a:r>
            <a:r>
              <a:rPr lang="ro-RO" dirty="0"/>
              <a:t>ăș</a:t>
            </a:r>
            <a:r>
              <a:rPr lang="en-US" dirty="0"/>
              <a:t>es</a:t>
            </a:r>
            <a:r>
              <a:rPr lang="ro-RO" dirty="0"/>
              <a:t>c </a:t>
            </a:r>
            <a:r>
              <a:rPr lang="en-US" dirty="0"/>
              <a:t>(p</a:t>
            </a:r>
            <a:r>
              <a:rPr lang="ro-RO" dirty="0"/>
              <a:t>entru</a:t>
            </a:r>
            <a:r>
              <a:rPr lang="en-US" dirty="0"/>
              <a:t> 8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16 </a:t>
            </a:r>
            <a:r>
              <a:rPr lang="en-US" dirty="0" err="1"/>
              <a:t>pthreads</a:t>
            </a:r>
            <a:r>
              <a:rPr lang="en-US" dirty="0"/>
              <a:t>) num</a:t>
            </a:r>
            <a:r>
              <a:rPr lang="ro-RO" dirty="0"/>
              <a:t>ă</a:t>
            </a:r>
            <a:r>
              <a:rPr lang="en-US" dirty="0" err="1"/>
              <a:t>rul</a:t>
            </a:r>
            <a:r>
              <a:rPr lang="en-US" dirty="0"/>
              <a:t> de </a:t>
            </a:r>
            <a:r>
              <a:rPr lang="en-US" dirty="0" err="1"/>
              <a:t>threaduri</a:t>
            </a:r>
            <a:r>
              <a:rPr lang="en-US" dirty="0"/>
              <a:t> ale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ncep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"se </a:t>
            </a:r>
            <a:r>
              <a:rPr lang="ro-RO" dirty="0"/>
              <a:t>lupte</a:t>
            </a:r>
            <a:r>
              <a:rPr lang="en-US" dirty="0"/>
              <a:t>" pe </a:t>
            </a:r>
            <a:r>
              <a:rPr lang="en-US" dirty="0" err="1"/>
              <a:t>resurse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093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3C126-25DF-40E3-AC1C-6796F9D4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MPI + OpenMP Speedup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11EDCDB-175D-4A30-8012-FA4E33777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504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7E09F-B588-417E-AC7C-9DCE6CAF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PThreads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OpenMP Speedup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FA8C9CF-8343-4CC8-A182-D1FEBF750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747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B29E-DC80-4857-B5F9-05DE26FB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38716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Timpi</a:t>
            </a:r>
            <a:r>
              <a:rPr lang="en-US" dirty="0"/>
              <a:t> de </a:t>
            </a:r>
            <a:r>
              <a:rPr lang="en-US" dirty="0" err="1"/>
              <a:t>rulare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E3209A-82E7-4074-8FE9-E384EA17D4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171814"/>
              </p:ext>
            </p:extLst>
          </p:nvPr>
        </p:nvGraphicFramePr>
        <p:xfrm>
          <a:off x="700879" y="663758"/>
          <a:ext cx="10936062" cy="5907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77">
                  <a:extLst>
                    <a:ext uri="{9D8B030D-6E8A-4147-A177-3AD203B41FA5}">
                      <a16:colId xmlns:a16="http://schemas.microsoft.com/office/drawing/2014/main" val="963065001"/>
                    </a:ext>
                  </a:extLst>
                </a:gridCol>
                <a:gridCol w="1822677">
                  <a:extLst>
                    <a:ext uri="{9D8B030D-6E8A-4147-A177-3AD203B41FA5}">
                      <a16:colId xmlns:a16="http://schemas.microsoft.com/office/drawing/2014/main" val="2409793854"/>
                    </a:ext>
                  </a:extLst>
                </a:gridCol>
                <a:gridCol w="1822677">
                  <a:extLst>
                    <a:ext uri="{9D8B030D-6E8A-4147-A177-3AD203B41FA5}">
                      <a16:colId xmlns:a16="http://schemas.microsoft.com/office/drawing/2014/main" val="4093899731"/>
                    </a:ext>
                  </a:extLst>
                </a:gridCol>
                <a:gridCol w="1822677">
                  <a:extLst>
                    <a:ext uri="{9D8B030D-6E8A-4147-A177-3AD203B41FA5}">
                      <a16:colId xmlns:a16="http://schemas.microsoft.com/office/drawing/2014/main" val="3840196743"/>
                    </a:ext>
                  </a:extLst>
                </a:gridCol>
                <a:gridCol w="1822677">
                  <a:extLst>
                    <a:ext uri="{9D8B030D-6E8A-4147-A177-3AD203B41FA5}">
                      <a16:colId xmlns:a16="http://schemas.microsoft.com/office/drawing/2014/main" val="3785911198"/>
                    </a:ext>
                  </a:extLst>
                </a:gridCol>
                <a:gridCol w="1822677">
                  <a:extLst>
                    <a:ext uri="{9D8B030D-6E8A-4147-A177-3AD203B41FA5}">
                      <a16:colId xmlns:a16="http://schemas.microsoft.com/office/drawing/2014/main" val="2333315740"/>
                    </a:ext>
                  </a:extLst>
                </a:gridCol>
              </a:tblGrid>
              <a:tr h="780254"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ro-RO" dirty="0"/>
                        <a:t>T</a:t>
                      </a:r>
                      <a:r>
                        <a:rPr lang="en-US" dirty="0" err="1"/>
                        <a:t>hreads</a:t>
                      </a:r>
                      <a:r>
                        <a:rPr lang="en-US" dirty="0"/>
                        <a:t> + 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MPI + 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ro-RO" dirty="0"/>
                        <a:t>T</a:t>
                      </a:r>
                      <a:r>
                        <a:rPr lang="en-US" dirty="0" err="1"/>
                        <a:t>hreads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071263"/>
                  </a:ext>
                </a:extLst>
              </a:tr>
              <a:tr h="5127385">
                <a:tc>
                  <a:txBody>
                    <a:bodyPr/>
                    <a:lstStyle/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2.868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Threads: 2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1.513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</a:t>
                      </a:r>
                      <a:r>
                        <a:rPr lang="ro-RO" dirty="0"/>
                        <a:t>**T</a:t>
                      </a:r>
                      <a:r>
                        <a:rPr lang="en-US" dirty="0" err="1"/>
                        <a:t>hreads</a:t>
                      </a:r>
                      <a:r>
                        <a:rPr lang="en-US" dirty="0"/>
                        <a:t>: 4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0.758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Threads: 8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0.404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Threads: 2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0.463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Threads: 4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0.577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Threads: 8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1.049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Proc: 2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4.648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Proc: 4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8.311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Proc: 8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16.169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Proc: 2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2.773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Proc: 4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4.913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Proc: 8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9.085</a:t>
                      </a:r>
                      <a:r>
                        <a:rPr lang="en-US" dirty="0"/>
                        <a:t>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Threads: 2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1.471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</a:t>
                      </a:r>
                      <a:r>
                        <a:rPr lang="ro-RO" dirty="0"/>
                        <a:t>**T</a:t>
                      </a:r>
                      <a:r>
                        <a:rPr lang="en-US" dirty="0" err="1"/>
                        <a:t>hreads</a:t>
                      </a:r>
                      <a:r>
                        <a:rPr lang="en-US" dirty="0"/>
                        <a:t>: 4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0.854</a:t>
                      </a:r>
                      <a:r>
                        <a:rPr lang="en-US" dirty="0"/>
                        <a:t>s</a:t>
                      </a:r>
                    </a:p>
                    <a:p>
                      <a:r>
                        <a:rPr lang="en-US" dirty="0"/>
                        <a:t>***********</a:t>
                      </a:r>
                    </a:p>
                    <a:p>
                      <a:r>
                        <a:rPr lang="en-US" dirty="0"/>
                        <a:t>Threads: 8</a:t>
                      </a:r>
                    </a:p>
                    <a:p>
                      <a:r>
                        <a:rPr lang="en-US" dirty="0"/>
                        <a:t>Length of LCS: 594</a:t>
                      </a:r>
                    </a:p>
                    <a:p>
                      <a:r>
                        <a:rPr lang="en-US" dirty="0"/>
                        <a:t>Time:</a:t>
                      </a:r>
                      <a:r>
                        <a:rPr lang="en-US" b="1" dirty="0"/>
                        <a:t>0.904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35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202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D1927-033A-4188-B723-0B4E2F4B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20" y="587210"/>
            <a:ext cx="4150280" cy="2903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dirty="0" err="1">
                <a:solidFill>
                  <a:srgbClr val="FFFFFF"/>
                </a:solidFill>
              </a:rPr>
              <a:t>Grafic</a:t>
            </a:r>
            <a:r>
              <a:rPr lang="en-US" sz="4300" dirty="0">
                <a:solidFill>
                  <a:srgbClr val="FFFFFF"/>
                </a:solidFill>
              </a:rPr>
              <a:t> </a:t>
            </a:r>
            <a:r>
              <a:rPr lang="en-US" sz="4300" dirty="0" err="1">
                <a:solidFill>
                  <a:srgbClr val="FFFFFF"/>
                </a:solidFill>
              </a:rPr>
              <a:t>comparativ</a:t>
            </a:r>
            <a:br>
              <a:rPr lang="en-US" sz="4600" dirty="0">
                <a:solidFill>
                  <a:srgbClr val="FFFFFF"/>
                </a:solidFill>
              </a:rPr>
            </a:br>
            <a:endParaRPr lang="en-US" sz="46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0833A-29EC-4903-8154-4FF7C07F7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94" r="8963"/>
          <a:stretch/>
        </p:blipFill>
        <p:spPr>
          <a:xfrm>
            <a:off x="4631936" y="0"/>
            <a:ext cx="7556889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2AE0E-ECFC-4698-A337-15471ACD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964" y="-10"/>
            <a:ext cx="9152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C54D-EC87-4B24-B0CE-0D79A0E1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4103E-FB57-4701-8F32-8C297BF16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6534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ro-RO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variantelor</a:t>
            </a:r>
            <a:r>
              <a:rPr lang="en-US" dirty="0"/>
              <a:t> de </a:t>
            </a:r>
            <a:r>
              <a:rPr lang="en-US" dirty="0" err="1"/>
              <a:t>implementare</a:t>
            </a:r>
            <a:r>
              <a:rPr lang="en-US" dirty="0"/>
              <a:t>,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pe OpenMP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rapid, </a:t>
            </a:r>
            <a:r>
              <a:rPr lang="en-US" dirty="0" err="1"/>
              <a:t>urmat</a:t>
            </a:r>
            <a:r>
              <a:rPr lang="en-US" dirty="0"/>
              <a:t> de </a:t>
            </a:r>
            <a:r>
              <a:rPr lang="en-US" dirty="0" err="1"/>
              <a:t>variantele</a:t>
            </a:r>
            <a:r>
              <a:rPr lang="en-US" dirty="0"/>
              <a:t> </a:t>
            </a:r>
            <a:r>
              <a:rPr lang="en-US" dirty="0" err="1"/>
              <a:t>PThreads</a:t>
            </a:r>
            <a:r>
              <a:rPr lang="en-US" dirty="0"/>
              <a:t>, </a:t>
            </a:r>
            <a:r>
              <a:rPr lang="en-US" dirty="0" err="1"/>
              <a:t>hibrid</a:t>
            </a:r>
            <a:r>
              <a:rPr lang="en-US" dirty="0"/>
              <a:t> </a:t>
            </a:r>
            <a:r>
              <a:rPr lang="ro-RO" dirty="0"/>
              <a:t>(PThreads + OpenMP), hibrid (MPI + OpenMP)</a:t>
            </a:r>
            <a:r>
              <a:rPr lang="en-US" dirty="0"/>
              <a:t> </a:t>
            </a:r>
            <a:r>
              <a:rPr lang="ro-RO" dirty="0"/>
              <a:t>și </a:t>
            </a:r>
            <a:r>
              <a:rPr lang="en-US" dirty="0"/>
              <a:t>MPI.</a:t>
            </a:r>
          </a:p>
          <a:p>
            <a:r>
              <a:rPr lang="en-US" dirty="0" err="1"/>
              <a:t>Performan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sc</a:t>
            </a:r>
            <a:r>
              <a:rPr lang="ro-RO" dirty="0"/>
              <a:t>ă</a:t>
            </a:r>
            <a:r>
              <a:rPr lang="en-US" dirty="0" err="1"/>
              <a:t>zut</a:t>
            </a:r>
            <a:r>
              <a:rPr lang="ro-RO" dirty="0"/>
              <a:t>ă</a:t>
            </a:r>
            <a:r>
              <a:rPr lang="en-US" dirty="0"/>
              <a:t> a implement</a:t>
            </a:r>
            <a:r>
              <a:rPr lang="ro-RO" dirty="0"/>
              <a:t>ă</a:t>
            </a:r>
            <a:r>
              <a:rPr lang="en-US" dirty="0" err="1"/>
              <a:t>rii</a:t>
            </a:r>
            <a:r>
              <a:rPr lang="en-US" dirty="0"/>
              <a:t> MPI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cauzat</a:t>
            </a:r>
            <a:r>
              <a:rPr lang="ro-RO" dirty="0"/>
              <a:t>ă</a:t>
            </a:r>
            <a:r>
              <a:rPr lang="en-US" dirty="0"/>
              <a:t> de ad</a:t>
            </a:r>
            <a:r>
              <a:rPr lang="ro-RO" dirty="0"/>
              <a:t>ă</a:t>
            </a:r>
            <a:r>
              <a:rPr lang="en-US" dirty="0" err="1"/>
              <a:t>ugarea</a:t>
            </a:r>
            <a:r>
              <a:rPr lang="en-US" dirty="0"/>
              <a:t> </a:t>
            </a:r>
            <a:r>
              <a:rPr lang="en-US" dirty="0" err="1"/>
              <a:t>timpilor</a:t>
            </a:r>
            <a:r>
              <a:rPr lang="en-US" dirty="0"/>
              <a:t> </a:t>
            </a:r>
            <a:r>
              <a:rPr lang="en-US" dirty="0" err="1"/>
              <a:t>suplimentari</a:t>
            </a:r>
            <a:r>
              <a:rPr lang="en-US" dirty="0"/>
              <a:t> </a:t>
            </a:r>
            <a:r>
              <a:rPr lang="en-US" dirty="0" err="1"/>
              <a:t>necesari</a:t>
            </a:r>
            <a:r>
              <a:rPr lang="en-US" dirty="0"/>
              <a:t> </a:t>
            </a:r>
            <a:r>
              <a:rPr lang="en-US" dirty="0" err="1"/>
              <a:t>transmiterii</a:t>
            </a:r>
            <a:r>
              <a:rPr lang="en-US" dirty="0"/>
              <a:t> </a:t>
            </a:r>
            <a:r>
              <a:rPr lang="en-US" dirty="0" err="1"/>
              <a:t>mesajelor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, </a:t>
            </a:r>
            <a:r>
              <a:rPr lang="en-US" dirty="0" err="1"/>
              <a:t>motiv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care </a:t>
            </a:r>
            <a:r>
              <a:rPr lang="en-US" dirty="0" err="1"/>
              <a:t>algoritmul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optim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.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aceea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ro-RO" dirty="0"/>
              <a:t>ă</a:t>
            </a:r>
            <a:r>
              <a:rPr lang="en-US" dirty="0"/>
              <a:t>,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finaliz</a:t>
            </a:r>
            <a:r>
              <a:rPr lang="ro-RO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execu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variante</a:t>
            </a:r>
            <a:r>
              <a:rPr lang="en-US" dirty="0"/>
              <a:t> se </a:t>
            </a:r>
            <a:r>
              <a:rPr lang="en-US" dirty="0" err="1"/>
              <a:t>afl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</a:t>
            </a:r>
            <a:r>
              <a:rPr lang="en-US" dirty="0"/>
              <a:t>-o </a:t>
            </a:r>
            <a:r>
              <a:rPr lang="en-US" dirty="0" err="1"/>
              <a:t>rela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direct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ro-RO" dirty="0"/>
              <a:t>ă</a:t>
            </a:r>
            <a:r>
              <a:rPr lang="en-US" dirty="0"/>
              <a:t> cu m</a:t>
            </a:r>
            <a:r>
              <a:rPr lang="ro-RO" dirty="0"/>
              <a:t>ă</a:t>
            </a:r>
            <a:r>
              <a:rPr lang="en-US" dirty="0" err="1"/>
              <a:t>rirea</a:t>
            </a:r>
            <a:r>
              <a:rPr lang="en-US" dirty="0"/>
              <a:t> num</a:t>
            </a:r>
            <a:r>
              <a:rPr lang="ro-RO" dirty="0"/>
              <a:t>ă</a:t>
            </a:r>
            <a:r>
              <a:rPr lang="en-US" dirty="0" err="1"/>
              <a:t>rului</a:t>
            </a:r>
            <a:r>
              <a:rPr lang="en-US" dirty="0"/>
              <a:t> de </a:t>
            </a:r>
            <a:r>
              <a:rPr lang="en-US" dirty="0" err="1"/>
              <a:t>procese</a:t>
            </a:r>
            <a:r>
              <a:rPr lang="en-US" dirty="0"/>
              <a:t>. </a:t>
            </a:r>
            <a:r>
              <a:rPr lang="en-US" dirty="0" err="1"/>
              <a:t>Totodat</a:t>
            </a:r>
            <a:r>
              <a:rPr lang="ro-RO" dirty="0"/>
              <a:t>ă</a:t>
            </a:r>
            <a:r>
              <a:rPr lang="en-US" dirty="0"/>
              <a:t>,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/>
              <a:t>ț</a:t>
            </a:r>
            <a:r>
              <a:rPr lang="en-US" dirty="0" err="1"/>
              <a:t>ial</a:t>
            </a:r>
            <a:r>
              <a:rPr lang="en-US" dirty="0"/>
              <a:t> </a:t>
            </a:r>
            <a:r>
              <a:rPr lang="en-US" dirty="0" err="1"/>
              <a:t>reu</a:t>
            </a:r>
            <a:r>
              <a:rPr lang="ro-RO" dirty="0"/>
              <a:t>ș</a:t>
            </a:r>
            <a:r>
              <a:rPr lang="en-US" dirty="0"/>
              <a:t>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calculeze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</a:t>
            </a:r>
            <a:r>
              <a:rPr lang="en-US" dirty="0"/>
              <a:t>-un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fa</a:t>
            </a:r>
            <a:r>
              <a:rPr lang="ro-RO" dirty="0"/>
              <a:t>ță</a:t>
            </a:r>
            <a:r>
              <a:rPr lang="en-US" dirty="0"/>
              <a:t> de </a:t>
            </a:r>
            <a:r>
              <a:rPr lang="en-US" dirty="0" err="1"/>
              <a:t>aceast</a:t>
            </a:r>
            <a:r>
              <a:rPr lang="ro-RO" dirty="0"/>
              <a:t>ă</a:t>
            </a:r>
            <a:r>
              <a:rPr lang="en-US" dirty="0"/>
              <a:t> variant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implementare</a:t>
            </a:r>
            <a:r>
              <a:rPr lang="en-US" dirty="0"/>
              <a:t>. </a:t>
            </a:r>
            <a:r>
              <a:rPr lang="en-US" dirty="0" err="1"/>
              <a:t>Variantele</a:t>
            </a:r>
            <a:r>
              <a:rPr lang="en-US" dirty="0"/>
              <a:t> de OpenMP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PThreads</a:t>
            </a:r>
            <a:r>
              <a:rPr lang="en-US" dirty="0"/>
              <a:t> sunt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asem</a:t>
            </a:r>
            <a:r>
              <a:rPr lang="ro-RO" dirty="0"/>
              <a:t>ă</a:t>
            </a:r>
            <a:r>
              <a:rPr lang="en-US" dirty="0"/>
              <a:t>n</a:t>
            </a:r>
            <a:r>
              <a:rPr lang="ro-RO" dirty="0"/>
              <a:t>ă</a:t>
            </a:r>
            <a:r>
              <a:rPr lang="en-US" dirty="0" err="1"/>
              <a:t>toare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prive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performan</a:t>
            </a:r>
            <a:r>
              <a:rPr lang="ro-RO" dirty="0"/>
              <a:t>ț</a:t>
            </a:r>
            <a:r>
              <a:rPr lang="en-US" dirty="0"/>
              <a:t>a,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hibrid</a:t>
            </a:r>
            <a:r>
              <a:rPr lang="en-US" dirty="0"/>
              <a:t> </a:t>
            </a:r>
            <a:r>
              <a:rPr lang="ro-RO" dirty="0"/>
              <a:t>(MPI + OpenMP) </a:t>
            </a:r>
            <a:r>
              <a:rPr lang="en-US" dirty="0"/>
              <a:t>se </a:t>
            </a:r>
            <a:r>
              <a:rPr lang="en-US" dirty="0" err="1"/>
              <a:t>justific</a:t>
            </a:r>
            <a:r>
              <a:rPr lang="ro-RO" dirty="0"/>
              <a:t>ă</a:t>
            </a:r>
            <a:r>
              <a:rPr lang="en-US" dirty="0"/>
              <a:t> a fi </a:t>
            </a:r>
            <a:r>
              <a:rPr lang="ro-RO" dirty="0"/>
              <a:t>î</a:t>
            </a:r>
            <a:r>
              <a:rPr lang="en-US" dirty="0" err="1"/>
              <a:t>mbun</a:t>
            </a:r>
            <a:r>
              <a:rPr lang="ro-RO" dirty="0"/>
              <a:t>ă</a:t>
            </a:r>
            <a:r>
              <a:rPr lang="en-US" dirty="0"/>
              <a:t>t</a:t>
            </a:r>
            <a:r>
              <a:rPr lang="ro-RO" dirty="0"/>
              <a:t>ăț</a:t>
            </a:r>
            <a:r>
              <a:rPr lang="en-US" dirty="0"/>
              <a:t>it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compara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cu </a:t>
            </a:r>
            <a:r>
              <a:rPr lang="en-US" dirty="0" err="1"/>
              <a:t>cel</a:t>
            </a:r>
            <a:r>
              <a:rPr lang="en-US" dirty="0"/>
              <a:t> MPI, </a:t>
            </a:r>
            <a:r>
              <a:rPr lang="en-US" dirty="0" err="1"/>
              <a:t>tocmai</a:t>
            </a:r>
            <a:r>
              <a:rPr lang="en-US" dirty="0"/>
              <a:t> </a:t>
            </a:r>
            <a:r>
              <a:rPr lang="en-US" dirty="0" err="1"/>
              <a:t>datorit</a:t>
            </a:r>
            <a:r>
              <a:rPr lang="ro-RO" dirty="0"/>
              <a:t>ă </a:t>
            </a:r>
            <a:r>
              <a:rPr lang="en-US" dirty="0"/>
              <a:t>ad</a:t>
            </a:r>
            <a:r>
              <a:rPr lang="ro-RO" dirty="0"/>
              <a:t>ă</a:t>
            </a:r>
            <a:r>
              <a:rPr lang="en-US" dirty="0"/>
              <a:t>ug</a:t>
            </a:r>
            <a:r>
              <a:rPr lang="ro-RO" dirty="0"/>
              <a:t>ă</a:t>
            </a:r>
            <a:r>
              <a:rPr lang="en-US" dirty="0" err="1"/>
              <a:t>rii</a:t>
            </a:r>
            <a:r>
              <a:rPr lang="en-US" dirty="0"/>
              <a:t> </a:t>
            </a:r>
            <a:r>
              <a:rPr lang="en-US" dirty="0" err="1"/>
              <a:t>suplimentare</a:t>
            </a:r>
            <a:r>
              <a:rPr lang="en-US" dirty="0"/>
              <a:t> a </a:t>
            </a:r>
            <a:r>
              <a:rPr lang="en-US" dirty="0" err="1"/>
              <a:t>directivei</a:t>
            </a:r>
            <a:r>
              <a:rPr lang="en-US" dirty="0"/>
              <a:t> de 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ro-RO" dirty="0"/>
              <a:t>ă</a:t>
            </a:r>
            <a:r>
              <a:rPr lang="en-US" dirty="0"/>
              <a:t> a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de </a:t>
            </a:r>
            <a:r>
              <a:rPr lang="en-US" dirty="0" err="1"/>
              <a:t>calculare</a:t>
            </a:r>
            <a:r>
              <a:rPr lang="en-US" dirty="0"/>
              <a:t> a </a:t>
            </a:r>
            <a:r>
              <a:rPr lang="en-US" dirty="0" err="1"/>
              <a:t>elementelor</a:t>
            </a:r>
            <a:r>
              <a:rPr lang="en-US" dirty="0"/>
              <a:t> de pe diagonal</a:t>
            </a:r>
            <a:r>
              <a:rPr lang="ro-RO" dirty="0"/>
              <a:t>ă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52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C700-A46B-41E3-A9F1-9EE5BB48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0678"/>
          </a:xfrm>
        </p:spPr>
        <p:txBody>
          <a:bodyPr/>
          <a:lstStyle/>
          <a:p>
            <a:r>
              <a:rPr lang="ro-RO" dirty="0"/>
              <a:t>Implementări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EC82-BD29-4AD6-BE63-7DE5CEBFA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8" y="2078831"/>
            <a:ext cx="9801225" cy="379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putea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calcula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lungimea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celei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mai</a:t>
            </a:r>
            <a:r>
              <a:rPr lang="en-US" dirty="0">
                <a:solidFill>
                  <a:schemeClr val="tx1"/>
                </a:solidFill>
              </a:rPr>
              <a:t> lungi </a:t>
            </a:r>
            <a:r>
              <a:rPr lang="en-US" dirty="0" err="1">
                <a:solidFill>
                  <a:schemeClr val="tx1"/>
                </a:solidFill>
              </a:rPr>
              <a:t>subsecven</a:t>
            </a:r>
            <a:r>
              <a:rPr lang="ro-RO" dirty="0">
                <a:solidFill>
                  <a:schemeClr val="tx1"/>
                </a:solidFill>
              </a:rPr>
              <a:t>ț</a:t>
            </a:r>
            <a:r>
              <a:rPr lang="en-US" dirty="0">
                <a:solidFill>
                  <a:schemeClr val="tx1"/>
                </a:solidFill>
              </a:rPr>
              <a:t>e </a:t>
            </a:r>
            <a:r>
              <a:rPr lang="en-US" dirty="0" err="1">
                <a:solidFill>
                  <a:schemeClr val="tx1"/>
                </a:solidFill>
              </a:rPr>
              <a:t>comune</a:t>
            </a:r>
            <a:r>
              <a:rPr lang="en-US" dirty="0">
                <a:solidFill>
                  <a:schemeClr val="tx1"/>
                </a:solidFill>
              </a:rPr>
              <a:t>, am </a:t>
            </a:r>
            <a:r>
              <a:rPr lang="en-US" dirty="0" err="1">
                <a:solidFill>
                  <a:schemeClr val="tx1"/>
                </a:solidFill>
              </a:rPr>
              <a:t>utilizat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paradigma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programare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dinamic</a:t>
            </a:r>
            <a:r>
              <a:rPr lang="ro-RO" dirty="0">
                <a:solidFill>
                  <a:schemeClr val="tx1"/>
                </a:solidFill>
              </a:rPr>
              <a:t>ă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Astfel</a:t>
            </a:r>
            <a:r>
              <a:rPr lang="en-US" dirty="0">
                <a:solidFill>
                  <a:schemeClr val="tx1"/>
                </a:solidFill>
              </a:rPr>
              <a:t>, se </a:t>
            </a:r>
            <a:r>
              <a:rPr lang="en-US" dirty="0" err="1">
                <a:solidFill>
                  <a:schemeClr val="tx1"/>
                </a:solidFill>
              </a:rPr>
              <a:t>construie</a:t>
            </a:r>
            <a:r>
              <a:rPr lang="ro-RO" dirty="0">
                <a:solidFill>
                  <a:schemeClr val="tx1"/>
                </a:solidFill>
              </a:rPr>
              <a:t>ș</a:t>
            </a:r>
            <a:r>
              <a:rPr lang="en-US" dirty="0" err="1">
                <a:solidFill>
                  <a:schemeClr val="tx1"/>
                </a:solidFill>
              </a:rPr>
              <a:t>te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matrice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dp</a:t>
            </a:r>
            <a:r>
              <a:rPr lang="en-US" dirty="0">
                <a:solidFill>
                  <a:schemeClr val="tx1"/>
                </a:solidFill>
              </a:rPr>
              <a:t>[m+1][n+1], </a:t>
            </a:r>
            <a:r>
              <a:rPr lang="en-US" dirty="0" err="1">
                <a:solidFill>
                  <a:schemeClr val="tx1"/>
                </a:solidFill>
              </a:rPr>
              <a:t>unde</a:t>
            </a:r>
            <a:r>
              <a:rPr lang="en-US" dirty="0">
                <a:solidFill>
                  <a:schemeClr val="tx1"/>
                </a:solidFill>
              </a:rPr>
              <a:t> m </a:t>
            </a:r>
            <a:r>
              <a:rPr lang="en-US" dirty="0" err="1">
                <a:solidFill>
                  <a:schemeClr val="tx1"/>
                </a:solidFill>
              </a:rPr>
              <a:t>reprezint</a:t>
            </a:r>
            <a:r>
              <a:rPr lang="ro-RO" dirty="0">
                <a:solidFill>
                  <a:schemeClr val="tx1"/>
                </a:solidFill>
              </a:rPr>
              <a:t>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dimensiunea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primei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secven</a:t>
            </a:r>
            <a:r>
              <a:rPr lang="ro-RO" dirty="0">
                <a:solidFill>
                  <a:schemeClr val="tx1"/>
                </a:solidFill>
              </a:rPr>
              <a:t>ț</a:t>
            </a:r>
            <a:r>
              <a:rPr lang="en-US" dirty="0">
                <a:solidFill>
                  <a:schemeClr val="tx1"/>
                </a:solidFill>
              </a:rPr>
              <a:t>e, </a:t>
            </a:r>
            <a:r>
              <a:rPr lang="en-US" dirty="0" err="1">
                <a:solidFill>
                  <a:schemeClr val="tx1"/>
                </a:solidFill>
              </a:rPr>
              <a:t>respectiv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dimensiunea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celei</a:t>
            </a:r>
            <a:r>
              <a:rPr lang="en-US" dirty="0">
                <a:solidFill>
                  <a:schemeClr val="tx1"/>
                </a:solidFill>
              </a:rPr>
              <a:t> de-a </a:t>
            </a:r>
            <a:r>
              <a:rPr lang="en-US" dirty="0" err="1">
                <a:solidFill>
                  <a:schemeClr val="tx1"/>
                </a:solidFill>
              </a:rPr>
              <a:t>doua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secven</a:t>
            </a:r>
            <a:r>
              <a:rPr lang="ro-RO" dirty="0">
                <a:solidFill>
                  <a:schemeClr val="tx1"/>
                </a:solidFill>
              </a:rPr>
              <a:t>ț</a:t>
            </a:r>
            <a:r>
              <a:rPr lang="en-US" dirty="0">
                <a:solidFill>
                  <a:schemeClr val="tx1"/>
                </a:solidFill>
              </a:rPr>
              <a:t>e. </a:t>
            </a:r>
            <a:r>
              <a:rPr lang="en-US" dirty="0" err="1">
                <a:solidFill>
                  <a:schemeClr val="tx1"/>
                </a:solidFill>
              </a:rPr>
              <a:t>Rezultatul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problemei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specificat</a:t>
            </a:r>
            <a:r>
              <a:rPr lang="en-US" dirty="0">
                <a:solidFill>
                  <a:schemeClr val="tx1"/>
                </a:solidFill>
              </a:rPr>
              <a:t> de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dp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][j], con</a:t>
            </a:r>
            <a:r>
              <a:rPr lang="ro-RO" dirty="0">
                <a:solidFill>
                  <a:schemeClr val="tx1"/>
                </a:solidFill>
              </a:rPr>
              <a:t>ț</a:t>
            </a:r>
            <a:r>
              <a:rPr lang="en-US" dirty="0">
                <a:solidFill>
                  <a:schemeClr val="tx1"/>
                </a:solidFill>
              </a:rPr>
              <a:t>in</a:t>
            </a:r>
            <a:r>
              <a:rPr lang="ro-RO" dirty="0">
                <a:solidFill>
                  <a:schemeClr val="tx1"/>
                </a:solidFill>
              </a:rPr>
              <a:t>â</a:t>
            </a:r>
            <a:r>
              <a:rPr lang="en-US" dirty="0" err="1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lungimea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celei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mai</a:t>
            </a:r>
            <a:r>
              <a:rPr lang="en-US" dirty="0">
                <a:solidFill>
                  <a:schemeClr val="tx1"/>
                </a:solidFill>
              </a:rPr>
              <a:t> lungi </a:t>
            </a:r>
            <a:r>
              <a:rPr lang="en-US" dirty="0" err="1">
                <a:solidFill>
                  <a:schemeClr val="tx1"/>
                </a:solidFill>
              </a:rPr>
              <a:t>subsecven</a:t>
            </a:r>
            <a:r>
              <a:rPr lang="ro-RO" dirty="0">
                <a:solidFill>
                  <a:schemeClr val="tx1"/>
                </a:solidFill>
              </a:rPr>
              <a:t>ț</a:t>
            </a:r>
            <a:r>
              <a:rPr lang="en-US" dirty="0">
                <a:solidFill>
                  <a:schemeClr val="tx1"/>
                </a:solidFill>
              </a:rPr>
              <a:t>e </a:t>
            </a:r>
            <a:r>
              <a:rPr lang="en-US" dirty="0" err="1">
                <a:solidFill>
                  <a:schemeClr val="tx1"/>
                </a:solidFill>
              </a:rPr>
              <a:t>comune</a:t>
            </a:r>
            <a:r>
              <a:rPr lang="en-US" dirty="0">
                <a:solidFill>
                  <a:schemeClr val="tx1"/>
                </a:solidFill>
              </a:rPr>
              <a:t> a sub</a:t>
            </a:r>
            <a:r>
              <a:rPr lang="ro-RO" dirty="0">
                <a:solidFill>
                  <a:schemeClr val="tx1"/>
                </a:solidFill>
              </a:rPr>
              <a:t>ș</a:t>
            </a:r>
            <a:r>
              <a:rPr lang="en-US" dirty="0" err="1">
                <a:solidFill>
                  <a:schemeClr val="tx1"/>
                </a:solidFill>
              </a:rPr>
              <a:t>irurilor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a[0..i-1] </a:t>
            </a:r>
            <a:r>
              <a:rPr lang="ro-RO" dirty="0">
                <a:solidFill>
                  <a:schemeClr val="tx1"/>
                </a:solidFill>
              </a:rPr>
              <a:t>ș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b[0..j-1].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1A5EA-551E-4F93-A922-A746840E2368}"/>
              </a:ext>
            </a:extLst>
          </p:cNvPr>
          <p:cNvSpPr txBox="1"/>
          <p:nvPr/>
        </p:nvSpPr>
        <p:spPr>
          <a:xfrm>
            <a:off x="1306497" y="1400696"/>
            <a:ext cx="95790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900" dirty="0"/>
              <a:t>Secvențial,</a:t>
            </a:r>
            <a:r>
              <a:rPr lang="en-GB" sz="1900" dirty="0"/>
              <a:t> </a:t>
            </a:r>
            <a:r>
              <a:rPr lang="ro-RO" sz="1900" dirty="0"/>
              <a:t>OpenMP, MPI, PThreads, Hibrid (OpenMP + MPI, respectiv OpenMP + Pthreads)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DA7ADA-F801-4253-9985-CC26B5D8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93" y="3691897"/>
            <a:ext cx="4143955" cy="2177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04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1EBC-6AE9-4D0A-8812-1F557778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Validare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E1E2-C43E-4389-A7CD-7C6B5620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665" y="2271830"/>
            <a:ext cx="8730114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s-au folosit fișiere de input preexistente, cu diferite dimensiuni, de la 10 numere/subsecvență până la 10</a:t>
            </a:r>
            <a:r>
              <a:rPr lang="en-GB" dirty="0"/>
              <a:t>^</a:t>
            </a:r>
            <a:r>
              <a:rPr lang="ro-RO" sz="1800" dirty="0"/>
              <a:t>4</a:t>
            </a:r>
            <a:r>
              <a:rPr lang="ro-RO" dirty="0"/>
              <a:t> numere/subsecvență;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s-a folosit un generator de subsecvențe random, pentru urmărirea comportamentului;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pentru verificarea corectitudinii output-ului, folosind un checker ce compară fișierele de output și referințele din directorul de testare;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ro-RO" dirty="0"/>
              <a:t>pentru compararea timpilor pentru diferitele implementări s-a folosit un alt script, alternând numărul de thread-uri/procese, precum și dimensiunea fișierului de intrare;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2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FB3C-F142-4844-99A4-9D60625F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F727D-8A6C-4477-881B-9FD918CAE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86223-9489-465D-9A02-103CC4E3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83"/>
            <a:ext cx="6050110" cy="666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743F0-C296-455A-A309-6570E24D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397" y="50783"/>
            <a:ext cx="6585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6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CB04-6691-4892-9835-C4FC1DB9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Structura implementărilor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039DC-B738-4165-87CF-49DAE924E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65" y="2136808"/>
            <a:ext cx="11088303" cy="3732284"/>
          </a:xfrm>
        </p:spPr>
        <p:txBody>
          <a:bodyPr/>
          <a:lstStyle/>
          <a:p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constructie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**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ro-RO" dirty="0">
                <a:solidFill>
                  <a:srgbClr val="D4D4D4"/>
                </a:solidFill>
                <a:latin typeface="Consolas" panose="020B0609020204030204" pitchFamily="49" charset="0"/>
              </a:rPr>
              <a:t>) -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Calculeaz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lungimea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celei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lungi</a:t>
            </a:r>
            <a:r>
              <a:rPr lang="ro-RO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subsecven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ț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comune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</a:t>
            </a:r>
            <a:r>
              <a:rPr lang="ro-R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irurilor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int *a </a:t>
            </a:r>
            <a:r>
              <a:rPr lang="ro-RO" dirty="0">
                <a:solidFill>
                  <a:srgbClr val="6A9955"/>
                </a:solidFill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int *b. Prime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parametri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cele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dou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sub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iruri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dirty="0">
                <a:solidFill>
                  <a:srgbClr val="6A9955"/>
                </a:solidFill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matricea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ale c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rei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elemente</a:t>
            </a:r>
            <a:r>
              <a:rPr lang="ro-R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 pe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diagonala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principal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le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calculeaz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ro-RO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ro-RO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subsir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ro-RO" dirty="0">
                <a:solidFill>
                  <a:srgbClr val="D4D4D4"/>
                </a:solidFill>
                <a:latin typeface="Consolas" panose="020B0609020204030204" pitchFamily="49" charset="0"/>
              </a:rPr>
              <a:t>) -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Scrie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î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 fi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ierul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output</a:t>
            </a:r>
            <a:endParaRPr lang="ro-RO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ro-RO" b="1" dirty="0">
                <a:solidFill>
                  <a:srgbClr val="6A9955"/>
                </a:solidFill>
                <a:latin typeface="Consolas" panose="020B0609020204030204" pitchFamily="49" charset="0"/>
              </a:rPr>
              <a:t>s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ubsecven</a:t>
            </a:r>
            <a:r>
              <a:rPr lang="ro-RO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ț</a:t>
            </a:r>
            <a:r>
              <a:rPr 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comun</a:t>
            </a:r>
            <a:r>
              <a:rPr lang="ro-RO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ă</a:t>
            </a:r>
            <a:r>
              <a:rPr 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 sub</a:t>
            </a:r>
            <a:r>
              <a:rPr lang="ro-R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irurilor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int *a </a:t>
            </a:r>
            <a:r>
              <a:rPr lang="ro-RO" dirty="0">
                <a:solidFill>
                  <a:srgbClr val="6A9955"/>
                </a:solidFill>
                <a:latin typeface="Consolas" panose="020B0609020204030204" pitchFamily="49" charset="0"/>
              </a:rPr>
              <a:t>ș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int *b.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07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28A40-76CC-4630-B476-25A0D4FFC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7153" b="-1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47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87851-344B-40A2-8767-59AEA137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r>
              <a:rPr lang="ro-RO" sz="3300" dirty="0">
                <a:solidFill>
                  <a:srgbClr val="FFFFFF"/>
                </a:solidFill>
              </a:rPr>
              <a:t>Particularități implementări</a:t>
            </a:r>
            <a:endParaRPr lang="en-US" sz="33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C2AB4-F1C3-4C23-AE6C-F4FEAFBA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</a:rPr>
              <a:t>1. OpenMP</a:t>
            </a:r>
          </a:p>
          <a:p>
            <a:r>
              <a:rPr lang="ro-RO" sz="1500" dirty="0">
                <a:solidFill>
                  <a:srgbClr val="FFFFFF"/>
                </a:solidFill>
              </a:rPr>
              <a:t>Î</a:t>
            </a:r>
            <a:r>
              <a:rPr lang="en-US" sz="1500" dirty="0">
                <a:solidFill>
                  <a:srgbClr val="FFFFFF"/>
                </a:solidFill>
              </a:rPr>
              <a:t>n </a:t>
            </a:r>
            <a:r>
              <a:rPr lang="en-US" sz="1500" dirty="0" err="1">
                <a:solidFill>
                  <a:srgbClr val="FFFFFF"/>
                </a:solidFill>
              </a:rPr>
              <a:t>func</a:t>
            </a:r>
            <a:r>
              <a:rPr lang="ro-RO" sz="1500" dirty="0">
                <a:solidFill>
                  <a:srgbClr val="FFFFFF"/>
                </a:solidFill>
              </a:rPr>
              <a:t>ț</a:t>
            </a:r>
            <a:r>
              <a:rPr lang="en-US" sz="1500" dirty="0" err="1">
                <a:solidFill>
                  <a:srgbClr val="FFFFFF"/>
                </a:solidFill>
              </a:rPr>
              <a:t>ia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 dirty="0" err="1">
                <a:solidFill>
                  <a:srgbClr val="FFFFFF"/>
                </a:solidFill>
              </a:rPr>
              <a:t>construc</a:t>
            </a:r>
            <a:r>
              <a:rPr lang="ro-RO" sz="1500" dirty="0">
                <a:solidFill>
                  <a:srgbClr val="FFFFFF"/>
                </a:solidFill>
              </a:rPr>
              <a:t>ț</a:t>
            </a:r>
            <a:r>
              <a:rPr lang="en-US" sz="1500" dirty="0" err="1">
                <a:solidFill>
                  <a:srgbClr val="FFFFFF"/>
                </a:solidFill>
              </a:rPr>
              <a:t>ie</a:t>
            </a:r>
            <a:r>
              <a:rPr lang="en-US" sz="1500" dirty="0">
                <a:solidFill>
                  <a:srgbClr val="FFFFFF"/>
                </a:solidFill>
              </a:rPr>
              <a:t> se </a:t>
            </a:r>
            <a:r>
              <a:rPr lang="en-US" sz="1500" dirty="0" err="1">
                <a:solidFill>
                  <a:srgbClr val="FFFFFF"/>
                </a:solidFill>
              </a:rPr>
              <a:t>folose</a:t>
            </a:r>
            <a:r>
              <a:rPr lang="ro-RO" sz="1500" dirty="0">
                <a:solidFill>
                  <a:srgbClr val="FFFFFF"/>
                </a:solidFill>
              </a:rPr>
              <a:t>ș</a:t>
            </a:r>
            <a:r>
              <a:rPr lang="en-US" sz="1500" dirty="0" err="1">
                <a:solidFill>
                  <a:srgbClr val="FFFFFF"/>
                </a:solidFill>
              </a:rPr>
              <a:t>te</a:t>
            </a:r>
            <a:r>
              <a:rPr lang="en-US" sz="1500" dirty="0">
                <a:solidFill>
                  <a:srgbClr val="FFFFFF"/>
                </a:solidFill>
              </a:rPr>
              <a:t> o </a:t>
            </a:r>
            <a:r>
              <a:rPr lang="en-US" sz="1500" dirty="0" err="1">
                <a:solidFill>
                  <a:srgbClr val="FFFFFF"/>
                </a:solidFill>
              </a:rPr>
              <a:t>directiv</a:t>
            </a:r>
            <a:r>
              <a:rPr lang="ro-RO" sz="1500" dirty="0">
                <a:solidFill>
                  <a:srgbClr val="FFFFFF"/>
                </a:solidFill>
              </a:rPr>
              <a:t>ă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 dirty="0" err="1">
                <a:solidFill>
                  <a:srgbClr val="FFFFFF"/>
                </a:solidFill>
              </a:rPr>
              <a:t>tipul</a:t>
            </a:r>
            <a:r>
              <a:rPr lang="en-US" sz="1500" dirty="0">
                <a:solidFill>
                  <a:srgbClr val="FFFFFF"/>
                </a:solidFill>
              </a:rPr>
              <a:t> #pragma </a:t>
            </a:r>
            <a:r>
              <a:rPr lang="en-US" sz="1500" dirty="0" err="1">
                <a:solidFill>
                  <a:srgbClr val="FFFFFF"/>
                </a:solidFill>
              </a:rPr>
              <a:t>pentru</a:t>
            </a:r>
            <a:r>
              <a:rPr lang="en-US" sz="1500" dirty="0">
                <a:solidFill>
                  <a:srgbClr val="FFFFFF"/>
                </a:solidFill>
              </a:rPr>
              <a:t> a </a:t>
            </a:r>
            <a:r>
              <a:rPr lang="ro-RO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lansa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execu</a:t>
            </a:r>
            <a:r>
              <a:rPr lang="ro-RO" sz="1500" dirty="0">
                <a:solidFill>
                  <a:srgbClr val="FFFFFF"/>
                </a:solidFill>
              </a:rPr>
              <a:t>ț</a:t>
            </a:r>
            <a:r>
              <a:rPr lang="en-US" sz="1500" dirty="0" err="1">
                <a:solidFill>
                  <a:srgbClr val="FFFFFF"/>
                </a:solidFill>
              </a:rPr>
              <a:t>ia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paralel</a:t>
            </a:r>
            <a:r>
              <a:rPr lang="ro-RO" sz="1500" dirty="0">
                <a:solidFill>
                  <a:srgbClr val="FFFFFF"/>
                </a:solidFill>
              </a:rPr>
              <a:t>ă</a:t>
            </a:r>
            <a:r>
              <a:rPr lang="en-US" sz="1500" dirty="0">
                <a:solidFill>
                  <a:srgbClr val="FFFFFF"/>
                </a:solidFill>
              </a:rPr>
              <a:t> a </a:t>
            </a:r>
            <a:r>
              <a:rPr lang="en-US" sz="1500" dirty="0" err="1">
                <a:solidFill>
                  <a:srgbClr val="FFFFFF"/>
                </a:solidFill>
              </a:rPr>
              <a:t>buclei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 dirty="0" err="1">
                <a:solidFill>
                  <a:srgbClr val="FFFFFF"/>
                </a:solidFill>
              </a:rPr>
              <a:t>itera</a:t>
            </a:r>
            <a:r>
              <a:rPr lang="ro-RO" sz="1500" dirty="0">
                <a:solidFill>
                  <a:srgbClr val="FFFFFF"/>
                </a:solidFill>
              </a:rPr>
              <a:t>ț</a:t>
            </a:r>
            <a:r>
              <a:rPr lang="en-US" sz="1500" dirty="0" err="1">
                <a:solidFill>
                  <a:srgbClr val="FFFFFF"/>
                </a:solidFill>
              </a:rPr>
              <a:t>ie</a:t>
            </a:r>
            <a:r>
              <a:rPr lang="en-US" sz="1500" dirty="0">
                <a:solidFill>
                  <a:srgbClr val="FFFFFF"/>
                </a:solidFill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folosind</a:t>
            </a:r>
            <a:r>
              <a:rPr lang="en-US" sz="1500" dirty="0">
                <a:solidFill>
                  <a:srgbClr val="FFFFFF"/>
                </a:solidFill>
              </a:rPr>
              <a:t> num</a:t>
            </a:r>
            <a:r>
              <a:rPr lang="ro-RO" sz="1500" dirty="0">
                <a:solidFill>
                  <a:srgbClr val="FFFFFF"/>
                </a:solidFill>
              </a:rPr>
              <a:t>ă</a:t>
            </a:r>
            <a:r>
              <a:rPr lang="en-US" sz="1500" dirty="0" err="1">
                <a:solidFill>
                  <a:srgbClr val="FFFFFF"/>
                </a:solidFill>
              </a:rPr>
              <a:t>rul</a:t>
            </a:r>
            <a:r>
              <a:rPr lang="en-US" sz="1500" dirty="0">
                <a:solidFill>
                  <a:srgbClr val="FFFFFF"/>
                </a:solidFill>
              </a:rPr>
              <a:t> de </a:t>
            </a:r>
            <a:r>
              <a:rPr lang="en-US" sz="1500" dirty="0" err="1">
                <a:solidFill>
                  <a:srgbClr val="FFFFFF"/>
                </a:solidFill>
              </a:rPr>
              <a:t>threaduri</a:t>
            </a:r>
            <a:r>
              <a:rPr lang="ro-RO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specificat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dirty="0" err="1">
                <a:solidFill>
                  <a:srgbClr val="FFFFFF"/>
                </a:solidFill>
              </a:rPr>
              <a:t>Totodat</a:t>
            </a:r>
            <a:r>
              <a:rPr lang="ro-RO" sz="1500" dirty="0">
                <a:solidFill>
                  <a:srgbClr val="FFFFFF"/>
                </a:solidFill>
              </a:rPr>
              <a:t>ă</a:t>
            </a:r>
            <a:r>
              <a:rPr lang="en-US" sz="1500" dirty="0">
                <a:solidFill>
                  <a:srgbClr val="FFFFFF"/>
                </a:solidFill>
              </a:rPr>
              <a:t>, sunt </a:t>
            </a:r>
            <a:r>
              <a:rPr lang="en-US" sz="1500" dirty="0" err="1">
                <a:solidFill>
                  <a:srgbClr val="FFFFFF"/>
                </a:solidFill>
              </a:rPr>
              <a:t>specificate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variabilele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partajate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ro-RO" sz="1500" dirty="0">
                <a:solidFill>
                  <a:srgbClr val="FFFFFF"/>
                </a:solidFill>
              </a:rPr>
              <a:t>î</a:t>
            </a:r>
            <a:r>
              <a:rPr lang="en-US" sz="1500" dirty="0" err="1">
                <a:solidFill>
                  <a:srgbClr val="FFFFFF"/>
                </a:solidFill>
              </a:rPr>
              <a:t>ntre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firele</a:t>
            </a:r>
            <a:r>
              <a:rPr lang="en-US" sz="1500" dirty="0">
                <a:solidFill>
                  <a:srgbClr val="FFFFFF"/>
                </a:solidFill>
              </a:rPr>
              <a:t> de</a:t>
            </a:r>
            <a:r>
              <a:rPr lang="ro-RO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execu</a:t>
            </a:r>
            <a:r>
              <a:rPr lang="ro-RO" sz="1500" dirty="0">
                <a:solidFill>
                  <a:srgbClr val="FFFFFF"/>
                </a:solidFill>
              </a:rPr>
              <a:t>ț</a:t>
            </a:r>
            <a:r>
              <a:rPr lang="en-US" sz="1500" dirty="0" err="1">
                <a:solidFill>
                  <a:srgbClr val="FFFFFF"/>
                </a:solidFill>
              </a:rPr>
              <a:t>ie</a:t>
            </a:r>
            <a:r>
              <a:rPr lang="en-US" sz="1500" dirty="0">
                <a:solidFill>
                  <a:srgbClr val="FFFFFF"/>
                </a:solidFill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respectiv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cele</a:t>
            </a:r>
            <a:r>
              <a:rPr lang="en-US" sz="1500" dirty="0">
                <a:solidFill>
                  <a:srgbClr val="FFFFFF"/>
                </a:solidFill>
              </a:rPr>
              <a:t> private.</a:t>
            </a:r>
          </a:p>
        </p:txBody>
      </p:sp>
      <p:sp>
        <p:nvSpPr>
          <p:cNvPr id="49" name="Rectangle 36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154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6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9D1A28-3561-4A6F-8A84-AF893784E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213FC-645F-43E7-8A6A-FA62A1859424}"/>
              </a:ext>
            </a:extLst>
          </p:cNvPr>
          <p:cNvSpPr txBox="1"/>
          <p:nvPr/>
        </p:nvSpPr>
        <p:spPr>
          <a:xfrm>
            <a:off x="3675822" y="39975"/>
            <a:ext cx="484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OpenMP Solaris Studio -&gt; Call-Tree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62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DC2E57A-3F04-4231-9E2B-5E4B62DEB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1" r="599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80413-55EE-42F6-BAAC-493E34DD98F8}"/>
              </a:ext>
            </a:extLst>
          </p:cNvPr>
          <p:cNvSpPr txBox="1"/>
          <p:nvPr/>
        </p:nvSpPr>
        <p:spPr>
          <a:xfrm>
            <a:off x="4249445" y="68520"/>
            <a:ext cx="3693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latin typeface="+mj-lt"/>
              </a:rPr>
              <a:t>OpenMP Perf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8841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1601</Words>
  <Application>Microsoft Office PowerPoint</Application>
  <PresentationFormat>Widescreen</PresentationFormat>
  <Paragraphs>114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Consolas</vt:lpstr>
      <vt:lpstr>Franklin Gothic Book</vt:lpstr>
      <vt:lpstr>1_RetrospectVTI</vt:lpstr>
      <vt:lpstr>Longest Common Subsequence</vt:lpstr>
      <vt:lpstr>Descrierea problemei</vt:lpstr>
      <vt:lpstr>Implementări</vt:lpstr>
      <vt:lpstr>Validare</vt:lpstr>
      <vt:lpstr>PowerPoint Presentation</vt:lpstr>
      <vt:lpstr>Structura implementărilor</vt:lpstr>
      <vt:lpstr>Particularități implementări</vt:lpstr>
      <vt:lpstr>PowerPoint Presentation</vt:lpstr>
      <vt:lpstr>PowerPoint Presentation</vt:lpstr>
      <vt:lpstr>PowerPoint Presentation</vt:lpstr>
      <vt:lpstr>OpenMP Speedup</vt:lpstr>
      <vt:lpstr>PowerPoint Presentation</vt:lpstr>
      <vt:lpstr>PowerPoint Presentation</vt:lpstr>
      <vt:lpstr>PowerPoint Presentation</vt:lpstr>
      <vt:lpstr>PowerPoint Presentation</vt:lpstr>
      <vt:lpstr>PThreads Speedup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MPI Speedup</vt:lpstr>
      <vt:lpstr>PowerPoint Presentation</vt:lpstr>
      <vt:lpstr>MPI + OpenMP Speedup</vt:lpstr>
      <vt:lpstr>PThreads + OpenMP Speedup</vt:lpstr>
      <vt:lpstr>    Timpi de rulare</vt:lpstr>
      <vt:lpstr>Grafic comparativ 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Longest Common Subsequence</dc:title>
  <dc:creator>Andrei-Constantin MIRCIU (94582)</dc:creator>
  <cp:lastModifiedBy>Andrei-Constantin MIRCIU (94582)</cp:lastModifiedBy>
  <cp:revision>1</cp:revision>
  <dcterms:created xsi:type="dcterms:W3CDTF">2021-01-20T09:57:03Z</dcterms:created>
  <dcterms:modified xsi:type="dcterms:W3CDTF">2021-01-20T09:58:25Z</dcterms:modified>
</cp:coreProperties>
</file>